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4.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72" r:id="rId3"/>
    <p:sldId id="257" r:id="rId4"/>
    <p:sldId id="258" r:id="rId5"/>
    <p:sldId id="259" r:id="rId6"/>
    <p:sldId id="269" r:id="rId7"/>
    <p:sldId id="267" r:id="rId8"/>
    <p:sldId id="268" r:id="rId9"/>
    <p:sldId id="260" r:id="rId10"/>
    <p:sldId id="270" r:id="rId11"/>
    <p:sldId id="261" r:id="rId12"/>
    <p:sldId id="262" r:id="rId13"/>
    <p:sldId id="264" r:id="rId14"/>
    <p:sldId id="265" r:id="rId15"/>
    <p:sldId id="263" r:id="rId16"/>
    <p:sldId id="266"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7E35"/>
    <a:srgbClr val="275F34"/>
    <a:srgbClr val="00863D"/>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73" autoAdjust="0"/>
    <p:restoredTop sz="96240" autoAdjust="0"/>
  </p:normalViewPr>
  <p:slideViewPr>
    <p:cSldViewPr snapToGrid="0">
      <p:cViewPr varScale="1">
        <p:scale>
          <a:sx n="103" d="100"/>
          <a:sy n="103" d="100"/>
        </p:scale>
        <p:origin x="138" y="252"/>
      </p:cViewPr>
      <p:guideLst/>
    </p:cSldViewPr>
  </p:slideViewPr>
  <p:outlineViewPr>
    <p:cViewPr>
      <p:scale>
        <a:sx n="33" d="100"/>
        <a:sy n="33" d="100"/>
      </p:scale>
      <p:origin x="0" y="-1332"/>
    </p:cViewPr>
  </p:outlin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Osw-Fs1\OswegoShares\ira\Provost's%20Projects\2023\Spring%202023%20Faculty%20Assembly%20b.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oleObject" Target="file:///\\osw-fs1.oswego.edu\OswegoShares\ira\Provost's%20Projects\2023\Spring%202023%20Faculty%20Assembly.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DFurlong\Downloads\Untitled%20Analysis%20(7).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file:///\\Osw-Fs1\OswegoShares\ira\Provost's%20Projects\2023\Spring%202023%20Faculty%20Assembly%20b.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Osw-Fs1\OswegoShares\ira\Provost's%20Projects\2023\Spring%202023%20Faculty%20Assembly%20b.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oleObject" Target="file:///\\osw-fs1.oswego.edu\OswegoShares\ira\Provost's%20Projects\2023\online%20summary.csv"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osw-fs1.oswego.edu\OswegoShares\ira\Provost's%20Projects\2023\online%20summary.csv"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osw-fs1.oswego.edu\OswegoShares\ira\Provost's%20Projects\2023\Spring%202023%20Faculty%20Assembly%20b.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osw-fs1.oswego.edu\OswegoShares\ira\Provost's%20Projects\2023\Spring%202023%20Faculty%20Assembly%20b.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Osw-Fs1\OswegoShares\ira\Provost's%20Projects\2023\Spring%202023%20Faculty%20Assembly%20b.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osw-fs1.oswego.edu\OswegoShares\ira\Provost's%20Projects\2023\Spring%202023%20Faculty%20Assembly.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Fall Degree-seeking Students</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5323717278703"/>
          <c:y val="0.10861084886528581"/>
          <c:w val="0.86107746266230001"/>
          <c:h val="0.80883332153946252"/>
        </c:manualLayout>
      </c:layout>
      <c:lineChart>
        <c:grouping val="standard"/>
        <c:varyColors val="0"/>
        <c:ser>
          <c:idx val="0"/>
          <c:order val="0"/>
          <c:tx>
            <c:strRef>
              <c:f>'Graphs1-4'!$D$3</c:f>
              <c:strCache>
                <c:ptCount val="1"/>
                <c:pt idx="0">
                  <c:v>Grand Total</c:v>
                </c:pt>
              </c:strCache>
            </c:strRef>
          </c:tx>
          <c:spPr>
            <a:ln w="28575" cap="rnd">
              <a:solidFill>
                <a:schemeClr val="accent2">
                  <a:lumMod val="75000"/>
                </a:schemeClr>
              </a:solidFill>
              <a:round/>
            </a:ln>
            <a:effectLst/>
          </c:spPr>
          <c:marker>
            <c:symbol val="circle"/>
            <c:size val="5"/>
            <c:spPr>
              <a:solidFill>
                <a:schemeClr val="accent2">
                  <a:lumMod val="75000"/>
                </a:schemeClr>
              </a:solidFill>
              <a:ln w="9525">
                <a:solidFill>
                  <a:schemeClr val="accent2">
                    <a:lumMod val="75000"/>
                  </a:schemeClr>
                </a:solidFill>
              </a:ln>
              <a:effectLst/>
            </c:spPr>
          </c:marker>
          <c:dLbls>
            <c:dLbl>
              <c:idx val="1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431-4BEC-AB35-7E7288C2765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'Graphs1-4'!$A$4:$A$14</c:f>
              <c:strCache>
                <c:ptCount val="11"/>
                <c:pt idx="0">
                  <c:v>2012</c:v>
                </c:pt>
                <c:pt idx="1">
                  <c:v>2013</c:v>
                </c:pt>
                <c:pt idx="2">
                  <c:v>2014</c:v>
                </c:pt>
                <c:pt idx="3">
                  <c:v>2015</c:v>
                </c:pt>
                <c:pt idx="4">
                  <c:v>2016</c:v>
                </c:pt>
                <c:pt idx="5">
                  <c:v>2017</c:v>
                </c:pt>
                <c:pt idx="6">
                  <c:v>2018</c:v>
                </c:pt>
                <c:pt idx="7">
                  <c:v>2019</c:v>
                </c:pt>
                <c:pt idx="8">
                  <c:v>2020</c:v>
                </c:pt>
                <c:pt idx="9">
                  <c:v>2021</c:v>
                </c:pt>
                <c:pt idx="10">
                  <c:v>2022</c:v>
                </c:pt>
              </c:strCache>
            </c:strRef>
          </c:cat>
          <c:val>
            <c:numRef>
              <c:f>'Graphs1-4'!$D$4:$D$14</c:f>
              <c:numCache>
                <c:formatCode>General</c:formatCode>
                <c:ptCount val="11"/>
                <c:pt idx="0">
                  <c:v>7715</c:v>
                </c:pt>
                <c:pt idx="1">
                  <c:v>7886</c:v>
                </c:pt>
                <c:pt idx="2">
                  <c:v>7787</c:v>
                </c:pt>
                <c:pt idx="3">
                  <c:v>7739</c:v>
                </c:pt>
                <c:pt idx="4">
                  <c:v>7856</c:v>
                </c:pt>
                <c:pt idx="5">
                  <c:v>7880</c:v>
                </c:pt>
                <c:pt idx="6">
                  <c:v>7851</c:v>
                </c:pt>
                <c:pt idx="7">
                  <c:v>7703</c:v>
                </c:pt>
                <c:pt idx="8">
                  <c:v>7516</c:v>
                </c:pt>
                <c:pt idx="9">
                  <c:v>6967</c:v>
                </c:pt>
                <c:pt idx="10">
                  <c:v>6839</c:v>
                </c:pt>
              </c:numCache>
            </c:numRef>
          </c:val>
          <c:smooth val="0"/>
          <c:extLst>
            <c:ext xmlns:c16="http://schemas.microsoft.com/office/drawing/2014/chart" uri="{C3380CC4-5D6E-409C-BE32-E72D297353CC}">
              <c16:uniqueId val="{00000000-F431-4BEC-AB35-7E7288C2765B}"/>
            </c:ext>
          </c:extLst>
        </c:ser>
        <c:dLbls>
          <c:showLegendKey val="0"/>
          <c:showVal val="0"/>
          <c:showCatName val="0"/>
          <c:showSerName val="0"/>
          <c:showPercent val="0"/>
          <c:showBubbleSize val="0"/>
        </c:dLbls>
        <c:marker val="1"/>
        <c:smooth val="0"/>
        <c:axId val="357532847"/>
        <c:axId val="358389071"/>
      </c:lineChart>
      <c:catAx>
        <c:axId val="3575328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58389071"/>
        <c:crosses val="autoZero"/>
        <c:auto val="1"/>
        <c:lblAlgn val="ctr"/>
        <c:lblOffset val="100"/>
        <c:noMultiLvlLbl val="0"/>
      </c:catAx>
      <c:valAx>
        <c:axId val="358389071"/>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7532847"/>
        <c:crosses val="autoZero"/>
        <c:crossBetween val="between"/>
      </c:valAx>
      <c:spPr>
        <a:noFill/>
        <a:ln>
          <a:noFill/>
        </a:ln>
        <a:effectLst/>
      </c:spPr>
    </c:plotArea>
    <c:plotVisOnly val="1"/>
    <c:dispBlanksAs val="gap"/>
    <c:showDLblsOverMax val="0"/>
  </c:chart>
  <c:spPr>
    <a:noFill/>
    <a:ln>
      <a:noFill/>
    </a:ln>
    <a:effectLst/>
  </c:spPr>
  <c:txPr>
    <a:bodyPr/>
    <a:lstStyle/>
    <a:p>
      <a:pPr>
        <a:defRPr sz="1400"/>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a:t>Students who have faced challenges, trauma or difficulties in the past 12 months due to: </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NCHA!$A$8</c:f>
              <c:strCache>
                <c:ptCount val="1"/>
                <c:pt idx="0">
                  <c:v>Academics</c:v>
                </c:pt>
              </c:strCache>
            </c:strRef>
          </c:tx>
          <c:spPr>
            <a:solidFill>
              <a:schemeClr val="accent1"/>
            </a:solidFill>
            <a:ln>
              <a:noFill/>
            </a:ln>
            <a:effectLst/>
          </c:spPr>
          <c:invertIfNegative val="0"/>
          <c:cat>
            <c:numRef>
              <c:f>NCHA!$B$7:$D$7</c:f>
              <c:numCache>
                <c:formatCode>General</c:formatCode>
                <c:ptCount val="3"/>
                <c:pt idx="0">
                  <c:v>2014</c:v>
                </c:pt>
                <c:pt idx="1">
                  <c:v>2018</c:v>
                </c:pt>
                <c:pt idx="2">
                  <c:v>2021</c:v>
                </c:pt>
              </c:numCache>
            </c:numRef>
          </c:cat>
          <c:val>
            <c:numRef>
              <c:f>NCHA!$B$8:$D$8</c:f>
              <c:numCache>
                <c:formatCode>General</c:formatCode>
                <c:ptCount val="3"/>
                <c:pt idx="0">
                  <c:v>0.51200000000000001</c:v>
                </c:pt>
                <c:pt idx="1">
                  <c:v>0.51100000000000001</c:v>
                </c:pt>
                <c:pt idx="2">
                  <c:v>0.51900000000000002</c:v>
                </c:pt>
              </c:numCache>
            </c:numRef>
          </c:val>
          <c:extLst>
            <c:ext xmlns:c16="http://schemas.microsoft.com/office/drawing/2014/chart" uri="{C3380CC4-5D6E-409C-BE32-E72D297353CC}">
              <c16:uniqueId val="{00000000-4426-4F8E-A6E1-7E1F098453C0}"/>
            </c:ext>
          </c:extLst>
        </c:ser>
        <c:ser>
          <c:idx val="1"/>
          <c:order val="1"/>
          <c:tx>
            <c:strRef>
              <c:f>NCHA!$A$9</c:f>
              <c:strCache>
                <c:ptCount val="1"/>
                <c:pt idx="0">
                  <c:v>Finances</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NCHA!$B$7:$D$7</c:f>
              <c:numCache>
                <c:formatCode>General</c:formatCode>
                <c:ptCount val="3"/>
                <c:pt idx="0">
                  <c:v>2014</c:v>
                </c:pt>
                <c:pt idx="1">
                  <c:v>2018</c:v>
                </c:pt>
                <c:pt idx="2">
                  <c:v>2021</c:v>
                </c:pt>
              </c:numCache>
            </c:numRef>
          </c:cat>
          <c:val>
            <c:numRef>
              <c:f>NCHA!$B$9:$D$9</c:f>
              <c:numCache>
                <c:formatCode>General</c:formatCode>
                <c:ptCount val="3"/>
                <c:pt idx="0">
                  <c:v>0.30199999999999999</c:v>
                </c:pt>
                <c:pt idx="1">
                  <c:v>0.45600000000000002</c:v>
                </c:pt>
                <c:pt idx="2">
                  <c:v>0.57499999999999996</c:v>
                </c:pt>
              </c:numCache>
            </c:numRef>
          </c:val>
          <c:extLst>
            <c:ext xmlns:c16="http://schemas.microsoft.com/office/drawing/2014/chart" uri="{C3380CC4-5D6E-409C-BE32-E72D297353CC}">
              <c16:uniqueId val="{00000001-4426-4F8E-A6E1-7E1F098453C0}"/>
            </c:ext>
          </c:extLst>
        </c:ser>
        <c:dLbls>
          <c:showLegendKey val="0"/>
          <c:showVal val="0"/>
          <c:showCatName val="0"/>
          <c:showSerName val="0"/>
          <c:showPercent val="0"/>
          <c:showBubbleSize val="0"/>
        </c:dLbls>
        <c:gapWidth val="219"/>
        <c:overlap val="-27"/>
        <c:axId val="314598943"/>
        <c:axId val="2140534559"/>
      </c:barChart>
      <c:catAx>
        <c:axId val="3145989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40534559"/>
        <c:crosses val="autoZero"/>
        <c:auto val="1"/>
        <c:lblAlgn val="ctr"/>
        <c:lblOffset val="100"/>
        <c:noMultiLvlLbl val="0"/>
      </c:catAx>
      <c:valAx>
        <c:axId val="2140534559"/>
        <c:scaling>
          <c:orientation val="minMax"/>
          <c:max val="0.60000000000000009"/>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14598943"/>
        <c:crosses val="autoZero"/>
        <c:crossBetween val="between"/>
        <c:majorUnit val="0.1"/>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Percent of Lower Level Credits not Earned: Fall 2022</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'[Untitled Analysis (7).xlsx]Sheet2'!$B$15</c:f>
              <c:strCache>
                <c:ptCount val="1"/>
                <c:pt idx="0">
                  <c:v>Withdrew</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'[Untitled Analysis (7).xlsx]Sheet2'!$A$16:$A$21</c:f>
              <c:strCache>
                <c:ptCount val="6"/>
                <c:pt idx="0">
                  <c:v>International</c:v>
                </c:pt>
                <c:pt idx="1">
                  <c:v>White or Unknown</c:v>
                </c:pt>
                <c:pt idx="2">
                  <c:v>Other URM</c:v>
                </c:pt>
                <c:pt idx="3">
                  <c:v>Asian</c:v>
                </c:pt>
                <c:pt idx="4">
                  <c:v>Hispanic</c:v>
                </c:pt>
                <c:pt idx="5">
                  <c:v>Black</c:v>
                </c:pt>
              </c:strCache>
            </c:strRef>
          </c:cat>
          <c:val>
            <c:numRef>
              <c:f>'[Untitled Analysis (7).xlsx]Sheet2'!$B$16:$B$21</c:f>
              <c:numCache>
                <c:formatCode>0%</c:formatCode>
                <c:ptCount val="6"/>
                <c:pt idx="0">
                  <c:v>3.248259860788863E-2</c:v>
                </c:pt>
                <c:pt idx="1">
                  <c:v>5.8442838370565048E-2</c:v>
                </c:pt>
                <c:pt idx="2">
                  <c:v>6.740116655865197E-2</c:v>
                </c:pt>
                <c:pt idx="3">
                  <c:v>8.526645768025079E-2</c:v>
                </c:pt>
                <c:pt idx="4">
                  <c:v>7.9884756416972236E-2</c:v>
                </c:pt>
                <c:pt idx="5">
                  <c:v>9.068904308536388E-2</c:v>
                </c:pt>
              </c:numCache>
            </c:numRef>
          </c:val>
          <c:extLst>
            <c:ext xmlns:c16="http://schemas.microsoft.com/office/drawing/2014/chart" uri="{C3380CC4-5D6E-409C-BE32-E72D297353CC}">
              <c16:uniqueId val="{00000000-771F-4366-AA06-3CB9CA9D4575}"/>
            </c:ext>
          </c:extLst>
        </c:ser>
        <c:ser>
          <c:idx val="1"/>
          <c:order val="1"/>
          <c:tx>
            <c:strRef>
              <c:f>'[Untitled Analysis (7).xlsx]Sheet2'!$C$15</c:f>
              <c:strCache>
                <c:ptCount val="1"/>
                <c:pt idx="0">
                  <c:v>Failed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'[Untitled Analysis (7).xlsx]Sheet2'!$A$16:$A$21</c:f>
              <c:strCache>
                <c:ptCount val="6"/>
                <c:pt idx="0">
                  <c:v>International</c:v>
                </c:pt>
                <c:pt idx="1">
                  <c:v>White or Unknown</c:v>
                </c:pt>
                <c:pt idx="2">
                  <c:v>Other URM</c:v>
                </c:pt>
                <c:pt idx="3">
                  <c:v>Asian</c:v>
                </c:pt>
                <c:pt idx="4">
                  <c:v>Hispanic</c:v>
                </c:pt>
                <c:pt idx="5">
                  <c:v>Black</c:v>
                </c:pt>
              </c:strCache>
            </c:strRef>
          </c:cat>
          <c:val>
            <c:numRef>
              <c:f>'[Untitled Analysis (7).xlsx]Sheet2'!$C$16:$C$21</c:f>
              <c:numCache>
                <c:formatCode>0%</c:formatCode>
                <c:ptCount val="6"/>
                <c:pt idx="0">
                  <c:v>8.3913379737045629E-2</c:v>
                </c:pt>
                <c:pt idx="1">
                  <c:v>7.2076215505913269E-2</c:v>
                </c:pt>
                <c:pt idx="2">
                  <c:v>0.12443292287751134</c:v>
                </c:pt>
                <c:pt idx="3">
                  <c:v>0.11974921630094044</c:v>
                </c:pt>
                <c:pt idx="4">
                  <c:v>0.15099528548978522</c:v>
                </c:pt>
                <c:pt idx="5">
                  <c:v>0.19864450540584153</c:v>
                </c:pt>
              </c:numCache>
            </c:numRef>
          </c:val>
          <c:extLst>
            <c:ext xmlns:c16="http://schemas.microsoft.com/office/drawing/2014/chart" uri="{C3380CC4-5D6E-409C-BE32-E72D297353CC}">
              <c16:uniqueId val="{00000001-771F-4366-AA06-3CB9CA9D4575}"/>
            </c:ext>
          </c:extLst>
        </c:ser>
        <c:dLbls>
          <c:showLegendKey val="0"/>
          <c:showVal val="0"/>
          <c:showCatName val="0"/>
          <c:showSerName val="0"/>
          <c:showPercent val="0"/>
          <c:showBubbleSize val="0"/>
        </c:dLbls>
        <c:gapWidth val="150"/>
        <c:overlap val="100"/>
        <c:axId val="363277151"/>
        <c:axId val="601025407"/>
      </c:barChart>
      <c:catAx>
        <c:axId val="3632771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01025407"/>
        <c:crosses val="autoZero"/>
        <c:auto val="1"/>
        <c:lblAlgn val="ctr"/>
        <c:lblOffset val="100"/>
        <c:noMultiLvlLbl val="0"/>
      </c:catAx>
      <c:valAx>
        <c:axId val="601025407"/>
        <c:scaling>
          <c:orientation val="minMax"/>
          <c:max val="0.30000000000000004"/>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63277151"/>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Fall Degree-seeking Students</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'Graphs1-4'!$B$3</c:f>
              <c:strCache>
                <c:ptCount val="1"/>
                <c:pt idx="0">
                  <c:v>Graduate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'Graphs1-4'!$A$4:$A$14</c:f>
              <c:strCache>
                <c:ptCount val="11"/>
                <c:pt idx="0">
                  <c:v>2012</c:v>
                </c:pt>
                <c:pt idx="1">
                  <c:v>2013</c:v>
                </c:pt>
                <c:pt idx="2">
                  <c:v>2014</c:v>
                </c:pt>
                <c:pt idx="3">
                  <c:v>2015</c:v>
                </c:pt>
                <c:pt idx="4">
                  <c:v>2016</c:v>
                </c:pt>
                <c:pt idx="5">
                  <c:v>2017</c:v>
                </c:pt>
                <c:pt idx="6">
                  <c:v>2018</c:v>
                </c:pt>
                <c:pt idx="7">
                  <c:v>2019</c:v>
                </c:pt>
                <c:pt idx="8">
                  <c:v>2020</c:v>
                </c:pt>
                <c:pt idx="9">
                  <c:v>2021</c:v>
                </c:pt>
                <c:pt idx="10">
                  <c:v>2022</c:v>
                </c:pt>
              </c:strCache>
            </c:strRef>
          </c:cat>
          <c:val>
            <c:numRef>
              <c:f>'Graphs1-4'!$B$4:$B$14</c:f>
              <c:numCache>
                <c:formatCode>General</c:formatCode>
                <c:ptCount val="11"/>
                <c:pt idx="0">
                  <c:v>602</c:v>
                </c:pt>
                <c:pt idx="1">
                  <c:v>641</c:v>
                </c:pt>
                <c:pt idx="2">
                  <c:v>685</c:v>
                </c:pt>
                <c:pt idx="3">
                  <c:v>693</c:v>
                </c:pt>
                <c:pt idx="4">
                  <c:v>743</c:v>
                </c:pt>
                <c:pt idx="5">
                  <c:v>791</c:v>
                </c:pt>
                <c:pt idx="6">
                  <c:v>813</c:v>
                </c:pt>
                <c:pt idx="7">
                  <c:v>822</c:v>
                </c:pt>
                <c:pt idx="8">
                  <c:v>893</c:v>
                </c:pt>
                <c:pt idx="9">
                  <c:v>872</c:v>
                </c:pt>
                <c:pt idx="10">
                  <c:v>882</c:v>
                </c:pt>
              </c:numCache>
            </c:numRef>
          </c:val>
          <c:smooth val="0"/>
          <c:extLst>
            <c:ext xmlns:c16="http://schemas.microsoft.com/office/drawing/2014/chart" uri="{C3380CC4-5D6E-409C-BE32-E72D297353CC}">
              <c16:uniqueId val="{00000000-7DD4-4CAB-829B-2463A0F38EBE}"/>
            </c:ext>
          </c:extLst>
        </c:ser>
        <c:ser>
          <c:idx val="1"/>
          <c:order val="1"/>
          <c:tx>
            <c:strRef>
              <c:f>'Graphs1-4'!$C$3</c:f>
              <c:strCache>
                <c:ptCount val="1"/>
                <c:pt idx="0">
                  <c:v>Undergraduate</c:v>
                </c:pt>
              </c:strCache>
            </c:strRef>
          </c:tx>
          <c:spPr>
            <a:ln w="28575" cap="rnd">
              <a:solidFill>
                <a:schemeClr val="accent2">
                  <a:lumMod val="75000"/>
                </a:schemeClr>
              </a:solidFill>
              <a:round/>
            </a:ln>
            <a:effectLst/>
          </c:spPr>
          <c:marker>
            <c:symbol val="circle"/>
            <c:size val="5"/>
            <c:spPr>
              <a:solidFill>
                <a:schemeClr val="accent2">
                  <a:lumMod val="75000"/>
                </a:schemeClr>
              </a:solidFill>
              <a:ln w="9525">
                <a:solidFill>
                  <a:schemeClr val="accent2">
                    <a:lumMod val="75000"/>
                  </a:schemeClr>
                </a:solidFill>
              </a:ln>
              <a:effectLst/>
            </c:spPr>
          </c:marker>
          <c:cat>
            <c:strRef>
              <c:f>'Graphs1-4'!$A$4:$A$14</c:f>
              <c:strCache>
                <c:ptCount val="11"/>
                <c:pt idx="0">
                  <c:v>2012</c:v>
                </c:pt>
                <c:pt idx="1">
                  <c:v>2013</c:v>
                </c:pt>
                <c:pt idx="2">
                  <c:v>2014</c:v>
                </c:pt>
                <c:pt idx="3">
                  <c:v>2015</c:v>
                </c:pt>
                <c:pt idx="4">
                  <c:v>2016</c:v>
                </c:pt>
                <c:pt idx="5">
                  <c:v>2017</c:v>
                </c:pt>
                <c:pt idx="6">
                  <c:v>2018</c:v>
                </c:pt>
                <c:pt idx="7">
                  <c:v>2019</c:v>
                </c:pt>
                <c:pt idx="8">
                  <c:v>2020</c:v>
                </c:pt>
                <c:pt idx="9">
                  <c:v>2021</c:v>
                </c:pt>
                <c:pt idx="10">
                  <c:v>2022</c:v>
                </c:pt>
              </c:strCache>
            </c:strRef>
          </c:cat>
          <c:val>
            <c:numRef>
              <c:f>'Graphs1-4'!$C$4:$C$14</c:f>
              <c:numCache>
                <c:formatCode>General</c:formatCode>
                <c:ptCount val="11"/>
                <c:pt idx="0">
                  <c:v>7113</c:v>
                </c:pt>
                <c:pt idx="1">
                  <c:v>7245</c:v>
                </c:pt>
                <c:pt idx="2">
                  <c:v>7102</c:v>
                </c:pt>
                <c:pt idx="3">
                  <c:v>7046</c:v>
                </c:pt>
                <c:pt idx="4">
                  <c:v>7113</c:v>
                </c:pt>
                <c:pt idx="5">
                  <c:v>7089</c:v>
                </c:pt>
                <c:pt idx="6">
                  <c:v>7038</c:v>
                </c:pt>
                <c:pt idx="7">
                  <c:v>6881</c:v>
                </c:pt>
                <c:pt idx="8">
                  <c:v>6623</c:v>
                </c:pt>
                <c:pt idx="9">
                  <c:v>6095</c:v>
                </c:pt>
                <c:pt idx="10">
                  <c:v>5957</c:v>
                </c:pt>
              </c:numCache>
            </c:numRef>
          </c:val>
          <c:smooth val="0"/>
          <c:extLst>
            <c:ext xmlns:c16="http://schemas.microsoft.com/office/drawing/2014/chart" uri="{C3380CC4-5D6E-409C-BE32-E72D297353CC}">
              <c16:uniqueId val="{00000001-7DD4-4CAB-829B-2463A0F38EBE}"/>
            </c:ext>
          </c:extLst>
        </c:ser>
        <c:dLbls>
          <c:showLegendKey val="0"/>
          <c:showVal val="0"/>
          <c:showCatName val="0"/>
          <c:showSerName val="0"/>
          <c:showPercent val="0"/>
          <c:showBubbleSize val="0"/>
        </c:dLbls>
        <c:marker val="1"/>
        <c:smooth val="0"/>
        <c:axId val="357532847"/>
        <c:axId val="358389071"/>
      </c:lineChart>
      <c:catAx>
        <c:axId val="3575328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58389071"/>
        <c:crosses val="autoZero"/>
        <c:auto val="1"/>
        <c:lblAlgn val="ctr"/>
        <c:lblOffset val="100"/>
        <c:noMultiLvlLbl val="0"/>
      </c:catAx>
      <c:valAx>
        <c:axId val="35838907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7532847"/>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en-US" sz="1800" b="1" dirty="0"/>
              <a:t>New Undergraduates, Fall and prior Spring </a:t>
            </a:r>
            <a:r>
              <a:rPr lang="en-US" sz="1200" b="0" dirty="0"/>
              <a:t> (high and low values noted)</a:t>
            </a:r>
            <a:endParaRPr lang="en-US" sz="1800" b="1" dirty="0"/>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'Graphs1-4'!$B$18</c:f>
              <c:strCache>
                <c:ptCount val="1"/>
                <c:pt idx="0">
                  <c:v>Transfers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B8D-4B8A-A64F-5E3934A87B7A}"/>
                </c:ext>
              </c:extLst>
            </c:dLbl>
            <c:dLbl>
              <c:idx val="1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B8D-4B8A-A64F-5E3934A87B7A}"/>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'Graphs1-4'!$A$19:$A$29</c:f>
              <c:strCache>
                <c:ptCount val="11"/>
                <c:pt idx="0">
                  <c:v>2012</c:v>
                </c:pt>
                <c:pt idx="1">
                  <c:v>2013</c:v>
                </c:pt>
                <c:pt idx="2">
                  <c:v>2014</c:v>
                </c:pt>
                <c:pt idx="3">
                  <c:v>2015</c:v>
                </c:pt>
                <c:pt idx="4">
                  <c:v>2016</c:v>
                </c:pt>
                <c:pt idx="5">
                  <c:v>2017</c:v>
                </c:pt>
                <c:pt idx="6">
                  <c:v>2018</c:v>
                </c:pt>
                <c:pt idx="7">
                  <c:v>2019</c:v>
                </c:pt>
                <c:pt idx="8">
                  <c:v>2020</c:v>
                </c:pt>
                <c:pt idx="9">
                  <c:v>2021</c:v>
                </c:pt>
                <c:pt idx="10">
                  <c:v>2022</c:v>
                </c:pt>
              </c:strCache>
            </c:strRef>
          </c:cat>
          <c:val>
            <c:numRef>
              <c:f>'Graphs1-4'!$B$19:$B$29</c:f>
              <c:numCache>
                <c:formatCode>General</c:formatCode>
                <c:ptCount val="11"/>
                <c:pt idx="0">
                  <c:v>1025</c:v>
                </c:pt>
                <c:pt idx="1">
                  <c:v>1114</c:v>
                </c:pt>
                <c:pt idx="2">
                  <c:v>1012</c:v>
                </c:pt>
                <c:pt idx="3">
                  <c:v>931</c:v>
                </c:pt>
                <c:pt idx="4">
                  <c:v>931</c:v>
                </c:pt>
                <c:pt idx="5">
                  <c:v>981</c:v>
                </c:pt>
                <c:pt idx="6">
                  <c:v>904</c:v>
                </c:pt>
                <c:pt idx="7">
                  <c:v>891</c:v>
                </c:pt>
                <c:pt idx="8">
                  <c:v>847</c:v>
                </c:pt>
                <c:pt idx="9">
                  <c:v>766</c:v>
                </c:pt>
                <c:pt idx="10">
                  <c:v>756</c:v>
                </c:pt>
              </c:numCache>
            </c:numRef>
          </c:val>
          <c:smooth val="0"/>
          <c:extLst>
            <c:ext xmlns:c16="http://schemas.microsoft.com/office/drawing/2014/chart" uri="{C3380CC4-5D6E-409C-BE32-E72D297353CC}">
              <c16:uniqueId val="{00000000-1B8D-4B8A-A64F-5E3934A87B7A}"/>
            </c:ext>
          </c:extLst>
        </c:ser>
        <c:ser>
          <c:idx val="1"/>
          <c:order val="1"/>
          <c:tx>
            <c:strRef>
              <c:f>'Graphs1-4'!$C$18</c:f>
              <c:strCache>
                <c:ptCount val="1"/>
                <c:pt idx="0">
                  <c:v>Freshmen</c:v>
                </c:pt>
              </c:strCache>
            </c:strRef>
          </c:tx>
          <c:spPr>
            <a:ln w="28575" cap="rnd">
              <a:solidFill>
                <a:schemeClr val="accent2">
                  <a:lumMod val="75000"/>
                </a:schemeClr>
              </a:solidFill>
              <a:round/>
            </a:ln>
            <a:effectLst/>
          </c:spPr>
          <c:marker>
            <c:symbol val="circle"/>
            <c:size val="5"/>
            <c:spPr>
              <a:solidFill>
                <a:schemeClr val="accent2">
                  <a:lumMod val="75000"/>
                </a:schemeClr>
              </a:solidFill>
              <a:ln w="9525">
                <a:solidFill>
                  <a:schemeClr val="accent2">
                    <a:lumMod val="75000"/>
                  </a:schemeClr>
                </a:solidFill>
              </a:ln>
              <a:effectLst/>
            </c:spPr>
          </c:marker>
          <c:dLbls>
            <c:dLbl>
              <c:idx val="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B8D-4B8A-A64F-5E3934A87B7A}"/>
                </c:ext>
              </c:extLst>
            </c:dLbl>
            <c:dLbl>
              <c:idx val="9"/>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B8D-4B8A-A64F-5E3934A87B7A}"/>
                </c:ext>
              </c:extLst>
            </c:dLbl>
            <c:dLbl>
              <c:idx val="1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B8D-4B8A-A64F-5E3934A87B7A}"/>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'Graphs1-4'!$A$19:$A$29</c:f>
              <c:strCache>
                <c:ptCount val="11"/>
                <c:pt idx="0">
                  <c:v>2012</c:v>
                </c:pt>
                <c:pt idx="1">
                  <c:v>2013</c:v>
                </c:pt>
                <c:pt idx="2">
                  <c:v>2014</c:v>
                </c:pt>
                <c:pt idx="3">
                  <c:v>2015</c:v>
                </c:pt>
                <c:pt idx="4">
                  <c:v>2016</c:v>
                </c:pt>
                <c:pt idx="5">
                  <c:v>2017</c:v>
                </c:pt>
                <c:pt idx="6">
                  <c:v>2018</c:v>
                </c:pt>
                <c:pt idx="7">
                  <c:v>2019</c:v>
                </c:pt>
                <c:pt idx="8">
                  <c:v>2020</c:v>
                </c:pt>
                <c:pt idx="9">
                  <c:v>2021</c:v>
                </c:pt>
                <c:pt idx="10">
                  <c:v>2022</c:v>
                </c:pt>
              </c:strCache>
            </c:strRef>
          </c:cat>
          <c:val>
            <c:numRef>
              <c:f>'Graphs1-4'!$C$19:$C$29</c:f>
              <c:numCache>
                <c:formatCode>General</c:formatCode>
                <c:ptCount val="11"/>
                <c:pt idx="0">
                  <c:v>1428</c:v>
                </c:pt>
                <c:pt idx="1">
                  <c:v>1608</c:v>
                </c:pt>
                <c:pt idx="2">
                  <c:v>1517</c:v>
                </c:pt>
                <c:pt idx="3">
                  <c:v>1557</c:v>
                </c:pt>
                <c:pt idx="4">
                  <c:v>1649</c:v>
                </c:pt>
                <c:pt idx="5">
                  <c:v>1529</c:v>
                </c:pt>
                <c:pt idx="6">
                  <c:v>1552</c:v>
                </c:pt>
                <c:pt idx="7">
                  <c:v>1508</c:v>
                </c:pt>
                <c:pt idx="8">
                  <c:v>1347</c:v>
                </c:pt>
                <c:pt idx="9">
                  <c:v>1234</c:v>
                </c:pt>
                <c:pt idx="10">
                  <c:v>1546</c:v>
                </c:pt>
              </c:numCache>
            </c:numRef>
          </c:val>
          <c:smooth val="0"/>
          <c:extLst>
            <c:ext xmlns:c16="http://schemas.microsoft.com/office/drawing/2014/chart" uri="{C3380CC4-5D6E-409C-BE32-E72D297353CC}">
              <c16:uniqueId val="{00000001-1B8D-4B8A-A64F-5E3934A87B7A}"/>
            </c:ext>
          </c:extLst>
        </c:ser>
        <c:dLbls>
          <c:showLegendKey val="0"/>
          <c:showVal val="0"/>
          <c:showCatName val="0"/>
          <c:showSerName val="0"/>
          <c:showPercent val="0"/>
          <c:showBubbleSize val="0"/>
        </c:dLbls>
        <c:marker val="1"/>
        <c:smooth val="0"/>
        <c:axId val="357532847"/>
        <c:axId val="358389071"/>
      </c:lineChart>
      <c:catAx>
        <c:axId val="3575328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58389071"/>
        <c:crosses val="autoZero"/>
        <c:auto val="1"/>
        <c:lblAlgn val="ctr"/>
        <c:lblOffset val="100"/>
        <c:noMultiLvlLbl val="0"/>
      </c:catAx>
      <c:valAx>
        <c:axId val="358389071"/>
        <c:scaling>
          <c:orientation val="minMax"/>
          <c:max val="2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7532847"/>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a:t>Online Program Majors, Fall</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Sheet1!$B$25</c:f>
              <c:strCache>
                <c:ptCount val="1"/>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6B7-4E3D-AFBA-0653ADC12B3D}"/>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Sheet1!$C$22:$G$22</c:f>
              <c:numCache>
                <c:formatCode>General</c:formatCode>
                <c:ptCount val="5"/>
                <c:pt idx="0">
                  <c:v>2018</c:v>
                </c:pt>
                <c:pt idx="1">
                  <c:v>2019</c:v>
                </c:pt>
                <c:pt idx="2">
                  <c:v>2020</c:v>
                </c:pt>
                <c:pt idx="3">
                  <c:v>2021</c:v>
                </c:pt>
                <c:pt idx="4">
                  <c:v>2022</c:v>
                </c:pt>
              </c:numCache>
            </c:numRef>
          </c:cat>
          <c:val>
            <c:numRef>
              <c:f>Sheet1!$C$25:$G$25</c:f>
              <c:numCache>
                <c:formatCode>General</c:formatCode>
                <c:ptCount val="5"/>
                <c:pt idx="0">
                  <c:v>352</c:v>
                </c:pt>
                <c:pt idx="1">
                  <c:v>445</c:v>
                </c:pt>
                <c:pt idx="2">
                  <c:v>590</c:v>
                </c:pt>
                <c:pt idx="3">
                  <c:v>666</c:v>
                </c:pt>
                <c:pt idx="4">
                  <c:v>766</c:v>
                </c:pt>
              </c:numCache>
            </c:numRef>
          </c:val>
          <c:smooth val="0"/>
          <c:extLst>
            <c:ext xmlns:c16="http://schemas.microsoft.com/office/drawing/2014/chart" uri="{C3380CC4-5D6E-409C-BE32-E72D297353CC}">
              <c16:uniqueId val="{00000001-86B7-4E3D-AFBA-0653ADC12B3D}"/>
            </c:ext>
          </c:extLst>
        </c:ser>
        <c:dLbls>
          <c:showLegendKey val="0"/>
          <c:showVal val="0"/>
          <c:showCatName val="0"/>
          <c:showSerName val="0"/>
          <c:showPercent val="0"/>
          <c:showBubbleSize val="0"/>
        </c:dLbls>
        <c:marker val="1"/>
        <c:smooth val="0"/>
        <c:axId val="677309808"/>
        <c:axId val="677306448"/>
      </c:lineChart>
      <c:catAx>
        <c:axId val="677309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77306448"/>
        <c:crosses val="autoZero"/>
        <c:auto val="1"/>
        <c:lblAlgn val="ctr"/>
        <c:lblOffset val="100"/>
        <c:noMultiLvlLbl val="0"/>
      </c:catAx>
      <c:valAx>
        <c:axId val="6773064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773098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en-US"/>
              <a:t>By Level:</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2456036745406825"/>
          <c:y val="0.32038310745137438"/>
          <c:w val="0.83724518810148729"/>
          <c:h val="0.49944150185110364"/>
        </c:manualLayout>
      </c:layout>
      <c:barChart>
        <c:barDir val="col"/>
        <c:grouping val="clustered"/>
        <c:varyColors val="0"/>
        <c:ser>
          <c:idx val="0"/>
          <c:order val="0"/>
          <c:tx>
            <c:strRef>
              <c:f>Sheet1!$B$23</c:f>
              <c:strCache>
                <c:ptCount val="1"/>
                <c:pt idx="0">
                  <c:v>Undergraduate</c:v>
                </c:pt>
              </c:strCache>
            </c:strRef>
          </c:tx>
          <c:spPr>
            <a:solidFill>
              <a:schemeClr val="accent1"/>
            </a:solidFill>
            <a:ln>
              <a:noFill/>
            </a:ln>
            <a:effectLst/>
          </c:spPr>
          <c:invertIfNegative val="0"/>
          <c:cat>
            <c:numRef>
              <c:f>Sheet1!$C$22:$G$22</c:f>
              <c:numCache>
                <c:formatCode>General</c:formatCode>
                <c:ptCount val="5"/>
                <c:pt idx="0">
                  <c:v>2018</c:v>
                </c:pt>
                <c:pt idx="1">
                  <c:v>2019</c:v>
                </c:pt>
                <c:pt idx="2">
                  <c:v>2020</c:v>
                </c:pt>
                <c:pt idx="3">
                  <c:v>2021</c:v>
                </c:pt>
                <c:pt idx="4">
                  <c:v>2022</c:v>
                </c:pt>
              </c:numCache>
            </c:numRef>
          </c:cat>
          <c:val>
            <c:numRef>
              <c:f>Sheet1!$C$23:$G$23</c:f>
              <c:numCache>
                <c:formatCode>General</c:formatCode>
                <c:ptCount val="5"/>
                <c:pt idx="0">
                  <c:v>87</c:v>
                </c:pt>
                <c:pt idx="1">
                  <c:v>123</c:v>
                </c:pt>
                <c:pt idx="2">
                  <c:v>241</c:v>
                </c:pt>
                <c:pt idx="3">
                  <c:v>310</c:v>
                </c:pt>
                <c:pt idx="4">
                  <c:v>371</c:v>
                </c:pt>
              </c:numCache>
            </c:numRef>
          </c:val>
          <c:extLst>
            <c:ext xmlns:c16="http://schemas.microsoft.com/office/drawing/2014/chart" uri="{C3380CC4-5D6E-409C-BE32-E72D297353CC}">
              <c16:uniqueId val="{00000000-1A8F-4B8A-85CC-C2D871A10151}"/>
            </c:ext>
          </c:extLst>
        </c:ser>
        <c:ser>
          <c:idx val="1"/>
          <c:order val="1"/>
          <c:tx>
            <c:strRef>
              <c:f>Sheet1!$B$24</c:f>
              <c:strCache>
                <c:ptCount val="1"/>
                <c:pt idx="0">
                  <c:v>Graduate</c:v>
                </c:pt>
              </c:strCache>
            </c:strRef>
          </c:tx>
          <c:spPr>
            <a:solidFill>
              <a:schemeClr val="accent2"/>
            </a:solidFill>
            <a:ln>
              <a:noFill/>
            </a:ln>
            <a:effectLst/>
          </c:spPr>
          <c:invertIfNegative val="0"/>
          <c:cat>
            <c:numRef>
              <c:f>Sheet1!$C$22:$G$22</c:f>
              <c:numCache>
                <c:formatCode>General</c:formatCode>
                <c:ptCount val="5"/>
                <c:pt idx="0">
                  <c:v>2018</c:v>
                </c:pt>
                <c:pt idx="1">
                  <c:v>2019</c:v>
                </c:pt>
                <c:pt idx="2">
                  <c:v>2020</c:v>
                </c:pt>
                <c:pt idx="3">
                  <c:v>2021</c:v>
                </c:pt>
                <c:pt idx="4">
                  <c:v>2022</c:v>
                </c:pt>
              </c:numCache>
            </c:numRef>
          </c:cat>
          <c:val>
            <c:numRef>
              <c:f>Sheet1!$C$24:$G$24</c:f>
              <c:numCache>
                <c:formatCode>General</c:formatCode>
                <c:ptCount val="5"/>
                <c:pt idx="0">
                  <c:v>265</c:v>
                </c:pt>
                <c:pt idx="1">
                  <c:v>322</c:v>
                </c:pt>
                <c:pt idx="2">
                  <c:v>349</c:v>
                </c:pt>
                <c:pt idx="3">
                  <c:v>356</c:v>
                </c:pt>
                <c:pt idx="4">
                  <c:v>395</c:v>
                </c:pt>
              </c:numCache>
            </c:numRef>
          </c:val>
          <c:extLst>
            <c:ext xmlns:c16="http://schemas.microsoft.com/office/drawing/2014/chart" uri="{C3380CC4-5D6E-409C-BE32-E72D297353CC}">
              <c16:uniqueId val="{00000001-1A8F-4B8A-85CC-C2D871A10151}"/>
            </c:ext>
          </c:extLst>
        </c:ser>
        <c:dLbls>
          <c:showLegendKey val="0"/>
          <c:showVal val="0"/>
          <c:showCatName val="0"/>
          <c:showSerName val="0"/>
          <c:showPercent val="0"/>
          <c:showBubbleSize val="0"/>
        </c:dLbls>
        <c:gapWidth val="150"/>
        <c:axId val="677309808"/>
        <c:axId val="677306448"/>
      </c:barChart>
      <c:catAx>
        <c:axId val="677309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77306448"/>
        <c:crosses val="autoZero"/>
        <c:auto val="1"/>
        <c:lblAlgn val="ctr"/>
        <c:lblOffset val="100"/>
        <c:noMultiLvlLbl val="0"/>
      </c:catAx>
      <c:valAx>
        <c:axId val="677306448"/>
        <c:scaling>
          <c:orientation val="minMax"/>
          <c:max val="5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77309808"/>
        <c:crosses val="autoZero"/>
        <c:crossBetween val="between"/>
        <c:majorUnit val="100"/>
      </c:valAx>
      <c:spPr>
        <a:noFill/>
        <a:ln>
          <a:noFill/>
        </a:ln>
        <a:effectLst/>
      </c:spPr>
    </c:plotArea>
    <c:legend>
      <c:legendPos val="t"/>
      <c:layout>
        <c:manualLayout>
          <c:xMode val="edge"/>
          <c:yMode val="edge"/>
          <c:x val="0.12980396981627296"/>
          <c:y val="0.14149813797547151"/>
          <c:w val="0.71261400918635176"/>
          <c:h val="0.12715104786658948"/>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Retention of New Full-time Fall FRESHMEN into Second Year</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smoothMarker"/>
        <c:varyColors val="0"/>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dLbls>
            <c:dLbl>
              <c:idx val="1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6FA-4D89-9D22-E26151928456}"/>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Retention!$A$1:$A$11</c:f>
              <c:numCache>
                <c:formatCode>General</c:formatCode>
                <c:ptCount val="11"/>
                <c:pt idx="0">
                  <c:v>2011</c:v>
                </c:pt>
                <c:pt idx="1">
                  <c:v>2012</c:v>
                </c:pt>
                <c:pt idx="2">
                  <c:v>2013</c:v>
                </c:pt>
                <c:pt idx="3">
                  <c:v>2014</c:v>
                </c:pt>
                <c:pt idx="4">
                  <c:v>2015</c:v>
                </c:pt>
                <c:pt idx="5">
                  <c:v>2016</c:v>
                </c:pt>
                <c:pt idx="6">
                  <c:v>2017</c:v>
                </c:pt>
                <c:pt idx="7">
                  <c:v>2018</c:v>
                </c:pt>
                <c:pt idx="8">
                  <c:v>2019</c:v>
                </c:pt>
                <c:pt idx="9">
                  <c:v>2020</c:v>
                </c:pt>
                <c:pt idx="10">
                  <c:v>2021</c:v>
                </c:pt>
              </c:numCache>
            </c:numRef>
          </c:xVal>
          <c:yVal>
            <c:numRef>
              <c:f>Retention!$B$1:$B$11</c:f>
              <c:numCache>
                <c:formatCode>General</c:formatCode>
                <c:ptCount val="11"/>
                <c:pt idx="0">
                  <c:v>0.79010494752623683</c:v>
                </c:pt>
                <c:pt idx="1">
                  <c:v>0.78031496062992123</c:v>
                </c:pt>
                <c:pt idx="2">
                  <c:v>0.80319148936170215</c:v>
                </c:pt>
                <c:pt idx="3">
                  <c:v>0.80113234253361643</c:v>
                </c:pt>
                <c:pt idx="4">
                  <c:v>0.81026333558406483</c:v>
                </c:pt>
                <c:pt idx="5">
                  <c:v>0.78194444444444444</c:v>
                </c:pt>
                <c:pt idx="6">
                  <c:v>0.76112251882272419</c:v>
                </c:pt>
                <c:pt idx="7">
                  <c:v>0.77312626603646184</c:v>
                </c:pt>
                <c:pt idx="8">
                  <c:v>0.81342756183745579</c:v>
                </c:pt>
                <c:pt idx="9">
                  <c:v>0.74544012688342587</c:v>
                </c:pt>
                <c:pt idx="10">
                  <c:v>0.72970639032815199</c:v>
                </c:pt>
              </c:numCache>
            </c:numRef>
          </c:yVal>
          <c:smooth val="1"/>
          <c:extLst>
            <c:ext xmlns:c16="http://schemas.microsoft.com/office/drawing/2014/chart" uri="{C3380CC4-5D6E-409C-BE32-E72D297353CC}">
              <c16:uniqueId val="{00000001-76FA-4D89-9D22-E26151928456}"/>
            </c:ext>
          </c:extLst>
        </c:ser>
        <c:dLbls>
          <c:showLegendKey val="0"/>
          <c:showVal val="0"/>
          <c:showCatName val="0"/>
          <c:showSerName val="0"/>
          <c:showPercent val="0"/>
          <c:showBubbleSize val="0"/>
        </c:dLbls>
        <c:axId val="176775600"/>
        <c:axId val="176770800"/>
      </c:scatterChart>
      <c:valAx>
        <c:axId val="176775600"/>
        <c:scaling>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76770800"/>
        <c:crosses val="autoZero"/>
        <c:crossBetween val="midCat"/>
      </c:valAx>
      <c:valAx>
        <c:axId val="176770800"/>
        <c:scaling>
          <c:orientation val="minMax"/>
          <c:max val="0.9"/>
          <c:min val="0.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6775600"/>
        <c:crosses val="autoZero"/>
        <c:crossBetween val="midCat"/>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Retention of New Full-time Fall TRANSFERS into Second Year</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smoothMarker"/>
        <c:varyColors val="0"/>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dLbls>
            <c:dLbl>
              <c:idx val="1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9E1-478F-9ADF-F08C36E87C05}"/>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Retention!$A$21:$A$31</c:f>
              <c:numCache>
                <c:formatCode>General</c:formatCode>
                <c:ptCount val="11"/>
                <c:pt idx="0">
                  <c:v>2011</c:v>
                </c:pt>
                <c:pt idx="1">
                  <c:v>2012</c:v>
                </c:pt>
                <c:pt idx="2">
                  <c:v>2013</c:v>
                </c:pt>
                <c:pt idx="3">
                  <c:v>2014</c:v>
                </c:pt>
                <c:pt idx="4">
                  <c:v>2015</c:v>
                </c:pt>
                <c:pt idx="5">
                  <c:v>2016</c:v>
                </c:pt>
                <c:pt idx="6">
                  <c:v>2017</c:v>
                </c:pt>
                <c:pt idx="7">
                  <c:v>2018</c:v>
                </c:pt>
                <c:pt idx="8">
                  <c:v>2019</c:v>
                </c:pt>
                <c:pt idx="9">
                  <c:v>2020</c:v>
                </c:pt>
                <c:pt idx="10">
                  <c:v>2021</c:v>
                </c:pt>
              </c:numCache>
            </c:numRef>
          </c:xVal>
          <c:yVal>
            <c:numRef>
              <c:f>Retention!$B$21:$B$31</c:f>
              <c:numCache>
                <c:formatCode>General</c:formatCode>
                <c:ptCount val="11"/>
                <c:pt idx="0">
                  <c:v>0.73691099476439792</c:v>
                </c:pt>
                <c:pt idx="1">
                  <c:v>0.73854447439353099</c:v>
                </c:pt>
                <c:pt idx="2">
                  <c:v>0.78243774574049807</c:v>
                </c:pt>
                <c:pt idx="3">
                  <c:v>0.79656160458452718</c:v>
                </c:pt>
                <c:pt idx="4">
                  <c:v>0.78148710166919577</c:v>
                </c:pt>
                <c:pt idx="5">
                  <c:v>0.79494799405646355</c:v>
                </c:pt>
                <c:pt idx="6">
                  <c:v>0.80821917808219179</c:v>
                </c:pt>
                <c:pt idx="7">
                  <c:v>0.80640000000000001</c:v>
                </c:pt>
                <c:pt idx="8">
                  <c:v>0.84700315457413244</c:v>
                </c:pt>
                <c:pt idx="9">
                  <c:v>0.78977272727272729</c:v>
                </c:pt>
                <c:pt idx="10">
                  <c:v>0.81707317073170727</c:v>
                </c:pt>
              </c:numCache>
            </c:numRef>
          </c:yVal>
          <c:smooth val="1"/>
          <c:extLst>
            <c:ext xmlns:c16="http://schemas.microsoft.com/office/drawing/2014/chart" uri="{C3380CC4-5D6E-409C-BE32-E72D297353CC}">
              <c16:uniqueId val="{00000001-99E1-478F-9ADF-F08C36E87C05}"/>
            </c:ext>
          </c:extLst>
        </c:ser>
        <c:dLbls>
          <c:showLegendKey val="0"/>
          <c:showVal val="0"/>
          <c:showCatName val="0"/>
          <c:showSerName val="0"/>
          <c:showPercent val="0"/>
          <c:showBubbleSize val="0"/>
        </c:dLbls>
        <c:axId val="176775600"/>
        <c:axId val="176770800"/>
      </c:scatterChart>
      <c:valAx>
        <c:axId val="176775600"/>
        <c:scaling>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76770800"/>
        <c:crosses val="autoZero"/>
        <c:crossBetween val="midCat"/>
      </c:valAx>
      <c:valAx>
        <c:axId val="176770800"/>
        <c:scaling>
          <c:orientation val="minMax"/>
          <c:max val="0.9"/>
          <c:min val="0.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6775600"/>
        <c:crosses val="autoZero"/>
        <c:crossBetween val="midCat"/>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Projecting Fall Continuing Enrollments</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'Fall CTG UG 20'!$B$4</c:f>
              <c:strCache>
                <c:ptCount val="1"/>
                <c:pt idx="0">
                  <c:v>Spring Freshmen</c:v>
                </c:pt>
              </c:strCache>
            </c:strRef>
          </c:tx>
          <c:spPr>
            <a:solidFill>
              <a:schemeClr val="accent1"/>
            </a:solidFill>
            <a:ln>
              <a:noFill/>
            </a:ln>
            <a:effectLst/>
          </c:spPr>
          <c:invertIfNegative val="0"/>
          <c:cat>
            <c:strRef>
              <c:f>'Fall CTG UG 20'!$A$5:$A$16</c:f>
              <c:strCach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strCache>
            </c:strRef>
          </c:cat>
          <c:val>
            <c:numRef>
              <c:f>'Fall CTG UG 20'!$B$5:$B$16</c:f>
              <c:numCache>
                <c:formatCode>General</c:formatCode>
                <c:ptCount val="12"/>
                <c:pt idx="0">
                  <c:v>1106</c:v>
                </c:pt>
                <c:pt idx="1">
                  <c:v>1056</c:v>
                </c:pt>
                <c:pt idx="2">
                  <c:v>1238</c:v>
                </c:pt>
                <c:pt idx="3">
                  <c:v>1110</c:v>
                </c:pt>
                <c:pt idx="4">
                  <c:v>1269</c:v>
                </c:pt>
                <c:pt idx="5">
                  <c:v>1175</c:v>
                </c:pt>
                <c:pt idx="6">
                  <c:v>1166</c:v>
                </c:pt>
                <c:pt idx="7">
                  <c:v>1197</c:v>
                </c:pt>
                <c:pt idx="8">
                  <c:v>1101</c:v>
                </c:pt>
                <c:pt idx="9">
                  <c:v>1013</c:v>
                </c:pt>
                <c:pt idx="10">
                  <c:v>1011</c:v>
                </c:pt>
                <c:pt idx="11">
                  <c:v>1134</c:v>
                </c:pt>
              </c:numCache>
            </c:numRef>
          </c:val>
          <c:extLst>
            <c:ext xmlns:c16="http://schemas.microsoft.com/office/drawing/2014/chart" uri="{C3380CC4-5D6E-409C-BE32-E72D297353CC}">
              <c16:uniqueId val="{00000000-7DC0-4728-94DB-4E07FDED069D}"/>
            </c:ext>
          </c:extLst>
        </c:ser>
        <c:ser>
          <c:idx val="1"/>
          <c:order val="1"/>
          <c:tx>
            <c:strRef>
              <c:f>'Fall CTG UG 20'!$C$4</c:f>
              <c:strCache>
                <c:ptCount val="1"/>
                <c:pt idx="0">
                  <c:v>Spring Sophomores</c:v>
                </c:pt>
              </c:strCache>
            </c:strRef>
          </c:tx>
          <c:spPr>
            <a:solidFill>
              <a:schemeClr val="accent2"/>
            </a:solidFill>
            <a:ln>
              <a:noFill/>
            </a:ln>
            <a:effectLst/>
          </c:spPr>
          <c:invertIfNegative val="0"/>
          <c:cat>
            <c:strRef>
              <c:f>'Fall CTG UG 20'!$A$5:$A$16</c:f>
              <c:strCach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strCache>
            </c:strRef>
          </c:cat>
          <c:val>
            <c:numRef>
              <c:f>'Fall CTG UG 20'!$C$5:$C$16</c:f>
              <c:numCache>
                <c:formatCode>General</c:formatCode>
                <c:ptCount val="12"/>
                <c:pt idx="0">
                  <c:v>1418</c:v>
                </c:pt>
                <c:pt idx="1">
                  <c:v>1346</c:v>
                </c:pt>
                <c:pt idx="2">
                  <c:v>1387</c:v>
                </c:pt>
                <c:pt idx="3">
                  <c:v>1523</c:v>
                </c:pt>
                <c:pt idx="4">
                  <c:v>1428</c:v>
                </c:pt>
                <c:pt idx="5">
                  <c:v>1482</c:v>
                </c:pt>
                <c:pt idx="6">
                  <c:v>1424</c:v>
                </c:pt>
                <c:pt idx="7">
                  <c:v>1339</c:v>
                </c:pt>
                <c:pt idx="8">
                  <c:v>1350</c:v>
                </c:pt>
                <c:pt idx="9">
                  <c:v>1193</c:v>
                </c:pt>
                <c:pt idx="10">
                  <c:v>1097</c:v>
                </c:pt>
                <c:pt idx="11">
                  <c:v>1074</c:v>
                </c:pt>
              </c:numCache>
            </c:numRef>
          </c:val>
          <c:extLst>
            <c:ext xmlns:c16="http://schemas.microsoft.com/office/drawing/2014/chart" uri="{C3380CC4-5D6E-409C-BE32-E72D297353CC}">
              <c16:uniqueId val="{00000001-7DC0-4728-94DB-4E07FDED069D}"/>
            </c:ext>
          </c:extLst>
        </c:ser>
        <c:ser>
          <c:idx val="2"/>
          <c:order val="2"/>
          <c:tx>
            <c:strRef>
              <c:f>'Fall CTG UG 20'!$D$4</c:f>
              <c:strCache>
                <c:ptCount val="1"/>
                <c:pt idx="0">
                  <c:v>Spring Juniors</c:v>
                </c:pt>
              </c:strCache>
            </c:strRef>
          </c:tx>
          <c:spPr>
            <a:solidFill>
              <a:schemeClr val="accent3"/>
            </a:solidFill>
            <a:ln>
              <a:noFill/>
            </a:ln>
            <a:effectLst/>
          </c:spPr>
          <c:invertIfNegative val="0"/>
          <c:cat>
            <c:strRef>
              <c:f>'Fall CTG UG 20'!$A$5:$A$16</c:f>
              <c:strCach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strCache>
            </c:strRef>
          </c:cat>
          <c:val>
            <c:numRef>
              <c:f>'Fall CTG UG 20'!$D$5:$D$16</c:f>
              <c:numCache>
                <c:formatCode>General</c:formatCode>
                <c:ptCount val="12"/>
                <c:pt idx="0">
                  <c:v>1845</c:v>
                </c:pt>
                <c:pt idx="1">
                  <c:v>1936</c:v>
                </c:pt>
                <c:pt idx="2">
                  <c:v>1816</c:v>
                </c:pt>
                <c:pt idx="3">
                  <c:v>1782</c:v>
                </c:pt>
                <c:pt idx="4">
                  <c:v>1951</c:v>
                </c:pt>
                <c:pt idx="5">
                  <c:v>1822</c:v>
                </c:pt>
                <c:pt idx="6">
                  <c:v>1978</c:v>
                </c:pt>
                <c:pt idx="7">
                  <c:v>1900</c:v>
                </c:pt>
                <c:pt idx="8">
                  <c:v>1885</c:v>
                </c:pt>
                <c:pt idx="9">
                  <c:v>1781</c:v>
                </c:pt>
                <c:pt idx="10">
                  <c:v>1528</c:v>
                </c:pt>
                <c:pt idx="11">
                  <c:v>1364</c:v>
                </c:pt>
              </c:numCache>
            </c:numRef>
          </c:val>
          <c:extLst>
            <c:ext xmlns:c16="http://schemas.microsoft.com/office/drawing/2014/chart" uri="{C3380CC4-5D6E-409C-BE32-E72D297353CC}">
              <c16:uniqueId val="{00000002-7DC0-4728-94DB-4E07FDED069D}"/>
            </c:ext>
          </c:extLst>
        </c:ser>
        <c:ser>
          <c:idx val="3"/>
          <c:order val="3"/>
          <c:tx>
            <c:strRef>
              <c:f>'Fall CTG UG 20'!$E$4</c:f>
              <c:strCache>
                <c:ptCount val="1"/>
                <c:pt idx="0">
                  <c:v>Spring Seniors</c:v>
                </c:pt>
              </c:strCache>
            </c:strRef>
          </c:tx>
          <c:spPr>
            <a:solidFill>
              <a:schemeClr val="accent4"/>
            </a:solidFill>
            <a:ln>
              <a:noFill/>
            </a:ln>
            <a:effectLst/>
          </c:spPr>
          <c:invertIfNegative val="0"/>
          <c:cat>
            <c:strRef>
              <c:f>'Fall CTG UG 20'!$A$5:$A$16</c:f>
              <c:strCach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strCache>
            </c:strRef>
          </c:cat>
          <c:val>
            <c:numRef>
              <c:f>'Fall CTG UG 20'!$E$5:$E$16</c:f>
              <c:numCache>
                <c:formatCode>General</c:formatCode>
                <c:ptCount val="12"/>
                <c:pt idx="0">
                  <c:v>2446</c:v>
                </c:pt>
                <c:pt idx="1">
                  <c:v>2329</c:v>
                </c:pt>
                <c:pt idx="2">
                  <c:v>2302</c:v>
                </c:pt>
                <c:pt idx="3">
                  <c:v>2179</c:v>
                </c:pt>
                <c:pt idx="4">
                  <c:v>2006</c:v>
                </c:pt>
                <c:pt idx="5">
                  <c:v>2171</c:v>
                </c:pt>
                <c:pt idx="6">
                  <c:v>2091</c:v>
                </c:pt>
                <c:pt idx="7">
                  <c:v>2145</c:v>
                </c:pt>
                <c:pt idx="8">
                  <c:v>2027</c:v>
                </c:pt>
                <c:pt idx="9">
                  <c:v>2063</c:v>
                </c:pt>
                <c:pt idx="10">
                  <c:v>1971</c:v>
                </c:pt>
                <c:pt idx="11">
                  <c:v>1839</c:v>
                </c:pt>
              </c:numCache>
            </c:numRef>
          </c:val>
          <c:extLst>
            <c:ext xmlns:c16="http://schemas.microsoft.com/office/drawing/2014/chart" uri="{C3380CC4-5D6E-409C-BE32-E72D297353CC}">
              <c16:uniqueId val="{00000003-7DC0-4728-94DB-4E07FDED069D}"/>
            </c:ext>
          </c:extLst>
        </c:ser>
        <c:dLbls>
          <c:showLegendKey val="0"/>
          <c:showVal val="0"/>
          <c:showCatName val="0"/>
          <c:showSerName val="0"/>
          <c:showPercent val="0"/>
          <c:showBubbleSize val="0"/>
        </c:dLbls>
        <c:gapWidth val="219"/>
        <c:overlap val="100"/>
        <c:axId val="521586991"/>
        <c:axId val="355348575"/>
      </c:barChart>
      <c:lineChart>
        <c:grouping val="standard"/>
        <c:varyColors val="0"/>
        <c:ser>
          <c:idx val="4"/>
          <c:order val="4"/>
          <c:tx>
            <c:strRef>
              <c:f>'Fall CTG UG 20'!$G$4</c:f>
              <c:strCache>
                <c:ptCount val="1"/>
                <c:pt idx="0">
                  <c:v>Continuing Fall Undergraduates</c:v>
                </c:pt>
              </c:strCache>
            </c:strRef>
          </c:tx>
          <c:spPr>
            <a:ln w="28575" cap="rnd">
              <a:solidFill>
                <a:schemeClr val="tx1"/>
              </a:solidFill>
              <a:round/>
            </a:ln>
            <a:effectLst/>
          </c:spPr>
          <c:marker>
            <c:symbol val="none"/>
          </c:marker>
          <c:cat>
            <c:strRef>
              <c:f>'Fall CTG UG 20'!$A$5:$A$16</c:f>
              <c:strCach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strCache>
            </c:strRef>
          </c:cat>
          <c:val>
            <c:numRef>
              <c:f>'Fall CTG UG 20'!$G$5:$G$16</c:f>
              <c:numCache>
                <c:formatCode>General</c:formatCode>
                <c:ptCount val="12"/>
                <c:pt idx="0">
                  <c:v>5080</c:v>
                </c:pt>
                <c:pt idx="1">
                  <c:v>4944</c:v>
                </c:pt>
                <c:pt idx="2">
                  <c:v>4948</c:v>
                </c:pt>
                <c:pt idx="3">
                  <c:v>4870</c:v>
                </c:pt>
                <c:pt idx="4">
                  <c:v>4970</c:v>
                </c:pt>
                <c:pt idx="5">
                  <c:v>4872</c:v>
                </c:pt>
                <c:pt idx="6">
                  <c:v>4893</c:v>
                </c:pt>
                <c:pt idx="7">
                  <c:v>4784</c:v>
                </c:pt>
                <c:pt idx="8">
                  <c:v>4757</c:v>
                </c:pt>
                <c:pt idx="9">
                  <c:v>4381</c:v>
                </c:pt>
                <c:pt idx="10">
                  <c:v>3954</c:v>
                </c:pt>
              </c:numCache>
            </c:numRef>
          </c:val>
          <c:smooth val="0"/>
          <c:extLst>
            <c:ext xmlns:c16="http://schemas.microsoft.com/office/drawing/2014/chart" uri="{C3380CC4-5D6E-409C-BE32-E72D297353CC}">
              <c16:uniqueId val="{00000004-7DC0-4728-94DB-4E07FDED069D}"/>
            </c:ext>
          </c:extLst>
        </c:ser>
        <c:ser>
          <c:idx val="5"/>
          <c:order val="5"/>
          <c:tx>
            <c:strRef>
              <c:f>'Fall CTG UG 20'!$H$4</c:f>
              <c:strCache>
                <c:ptCount val="1"/>
                <c:pt idx="0">
                  <c:v>Projection</c:v>
                </c:pt>
              </c:strCache>
            </c:strRef>
          </c:tx>
          <c:spPr>
            <a:ln w="31750" cap="rnd">
              <a:solidFill>
                <a:schemeClr val="tx1"/>
              </a:solidFill>
              <a:prstDash val="sysDot"/>
              <a:round/>
            </a:ln>
            <a:effectLst/>
          </c:spPr>
          <c:marker>
            <c:symbol val="none"/>
          </c:marker>
          <c:dLbls>
            <c:dLbl>
              <c:idx val="10"/>
              <c:layout>
                <c:manualLayout>
                  <c:x val="-0.14882084703244017"/>
                  <c:y val="-0.2482955673464846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DC0-4728-94DB-4E07FDED069D}"/>
                </c:ext>
              </c:extLst>
            </c:dLbl>
            <c:dLbl>
              <c:idx val="11"/>
              <c:layout>
                <c:manualLayout>
                  <c:x val="-1.1596429638891584E-2"/>
                  <c:y val="-0.2618389619290202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DC0-4728-94DB-4E07FDED069D}"/>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olidFill>
                      <a:round/>
                    </a:ln>
                    <a:effectLst/>
                  </c:spPr>
                </c15:leaderLines>
              </c:ext>
            </c:extLst>
          </c:dLbls>
          <c:cat>
            <c:strRef>
              <c:f>'Fall CTG UG 20'!$A$5:$A$16</c:f>
              <c:strCach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strCache>
            </c:strRef>
          </c:cat>
          <c:val>
            <c:numRef>
              <c:f>'Fall CTG UG 20'!$H$5:$H$16</c:f>
              <c:numCache>
                <c:formatCode>General</c:formatCode>
                <c:ptCount val="12"/>
                <c:pt idx="10">
                  <c:v>3954</c:v>
                </c:pt>
                <c:pt idx="11" formatCode="0">
                  <c:v>3723.141718476717</c:v>
                </c:pt>
              </c:numCache>
            </c:numRef>
          </c:val>
          <c:smooth val="0"/>
          <c:extLst>
            <c:ext xmlns:c16="http://schemas.microsoft.com/office/drawing/2014/chart" uri="{C3380CC4-5D6E-409C-BE32-E72D297353CC}">
              <c16:uniqueId val="{00000007-7DC0-4728-94DB-4E07FDED069D}"/>
            </c:ext>
          </c:extLst>
        </c:ser>
        <c:dLbls>
          <c:showLegendKey val="0"/>
          <c:showVal val="0"/>
          <c:showCatName val="0"/>
          <c:showSerName val="0"/>
          <c:showPercent val="0"/>
          <c:showBubbleSize val="0"/>
        </c:dLbls>
        <c:marker val="1"/>
        <c:smooth val="0"/>
        <c:axId val="521586991"/>
        <c:axId val="355348575"/>
      </c:lineChart>
      <c:catAx>
        <c:axId val="5215869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5348575"/>
        <c:crosses val="autoZero"/>
        <c:auto val="1"/>
        <c:lblAlgn val="ctr"/>
        <c:lblOffset val="100"/>
        <c:noMultiLvlLbl val="0"/>
      </c:catAx>
      <c:valAx>
        <c:axId val="355348575"/>
        <c:scaling>
          <c:orientation val="minMax"/>
          <c:max val="7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21586991"/>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a:t>"Agree Strongly"</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812241892627333"/>
          <c:y val="0.10813500255636746"/>
          <c:w val="0.4592320862995346"/>
          <c:h val="0.77417546168347784"/>
        </c:manualLayout>
      </c:layout>
      <c:barChart>
        <c:barDir val="bar"/>
        <c:grouping val="clustered"/>
        <c:varyColors val="0"/>
        <c:ser>
          <c:idx val="0"/>
          <c:order val="0"/>
          <c:spPr>
            <a:solidFill>
              <a:schemeClr val="accent1"/>
            </a:solidFill>
            <a:ln>
              <a:noFill/>
            </a:ln>
            <a:effectLst/>
          </c:spPr>
          <c:invertIfNegative val="0"/>
          <c:cat>
            <c:strRef>
              <c:f>NCHA!$A$35:$A$38</c:f>
              <c:strCache>
                <c:ptCount val="4"/>
                <c:pt idx="0">
                  <c:v>I feel comfortable participating in class</c:v>
                </c:pt>
                <c:pt idx="1">
                  <c:v>I feel like I can relate to other people in my major</c:v>
                </c:pt>
                <c:pt idx="2">
                  <c:v>I believe I have enough academic support to get me through college</c:v>
                </c:pt>
                <c:pt idx="3">
                  <c:v>I regularly discuss my academic and career plans one-on-one with a prof. advisor or faculty member</c:v>
                </c:pt>
              </c:strCache>
            </c:strRef>
          </c:cat>
          <c:val>
            <c:numRef>
              <c:f>NCHA!$B$35:$B$38</c:f>
              <c:numCache>
                <c:formatCode>General</c:formatCode>
                <c:ptCount val="4"/>
                <c:pt idx="0">
                  <c:v>0.48599999999999999</c:v>
                </c:pt>
                <c:pt idx="1">
                  <c:v>0.30299999999999999</c:v>
                </c:pt>
                <c:pt idx="2">
                  <c:v>0.39400000000000002</c:v>
                </c:pt>
                <c:pt idx="3">
                  <c:v>0.186</c:v>
                </c:pt>
              </c:numCache>
            </c:numRef>
          </c:val>
          <c:extLst>
            <c:ext xmlns:c16="http://schemas.microsoft.com/office/drawing/2014/chart" uri="{C3380CC4-5D6E-409C-BE32-E72D297353CC}">
              <c16:uniqueId val="{00000000-FFBB-451C-AF2E-E4DED07C5D55}"/>
            </c:ext>
          </c:extLst>
        </c:ser>
        <c:dLbls>
          <c:showLegendKey val="0"/>
          <c:showVal val="0"/>
          <c:showCatName val="0"/>
          <c:showSerName val="0"/>
          <c:showPercent val="0"/>
          <c:showBubbleSize val="0"/>
        </c:dLbls>
        <c:gapWidth val="182"/>
        <c:axId val="445314271"/>
        <c:axId val="2140569119"/>
      </c:barChart>
      <c:catAx>
        <c:axId val="44531427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40569119"/>
        <c:crosses val="autoZero"/>
        <c:auto val="1"/>
        <c:lblAlgn val="l"/>
        <c:lblOffset val="0"/>
        <c:noMultiLvlLbl val="0"/>
      </c:catAx>
      <c:valAx>
        <c:axId val="2140569119"/>
        <c:scaling>
          <c:orientation val="minMax"/>
          <c:max val="0.60000000000000009"/>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45314271"/>
        <c:crosses val="autoZero"/>
        <c:crossBetween val="between"/>
      </c:valAx>
      <c:spPr>
        <a:noFill/>
        <a:ln>
          <a:noFill/>
        </a:ln>
        <a:effectLst/>
      </c:spPr>
    </c:plotArea>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0.19883</cdr:x>
      <cdr:y>0.5</cdr:y>
    </cdr:from>
    <cdr:to>
      <cdr:x>0.80117</cdr:x>
      <cdr:y>0.66446</cdr:y>
    </cdr:to>
    <cdr:sp macro="" textlink="">
      <cdr:nvSpPr>
        <cdr:cNvPr id="2" name="TextBox 1"/>
        <cdr:cNvSpPr txBox="1"/>
      </cdr:nvSpPr>
      <cdr:spPr>
        <a:xfrm xmlns:a="http://schemas.openxmlformats.org/drawingml/2006/main">
          <a:off x="1717280" y="2896985"/>
          <a:ext cx="5202364" cy="952895"/>
        </a:xfrm>
        <a:prstGeom xmlns:a="http://schemas.openxmlformats.org/drawingml/2006/main" prst="rect">
          <a:avLst/>
        </a:prstGeom>
        <a:solidFill xmlns:a="http://schemas.openxmlformats.org/drawingml/2006/main">
          <a:schemeClr val="bg2">
            <a:alpha val="79000"/>
          </a:schemeClr>
        </a:solidFill>
      </cdr:spPr>
      <cdr:txBody>
        <a:bodyPr xmlns:a="http://schemas.openxmlformats.org/drawingml/2006/main" vertOverflow="clip" wrap="square" rtlCol="0"/>
        <a:lstStyle xmlns:a="http://schemas.openxmlformats.org/drawingml/2006/main"/>
        <a:p xmlns:a="http://schemas.openxmlformats.org/drawingml/2006/main">
          <a:r>
            <a:rPr lang="en-US" sz="1800" dirty="0"/>
            <a:t>What does a 1,000-student</a:t>
          </a:r>
          <a:r>
            <a:rPr lang="en-US" sz="1800" baseline="0" dirty="0"/>
            <a:t> decline mean?</a:t>
          </a:r>
        </a:p>
        <a:p xmlns:a="http://schemas.openxmlformats.org/drawingml/2006/main">
          <a:endParaRPr lang="en-US" sz="1800" dirty="0"/>
        </a:p>
        <a:p xmlns:a="http://schemas.openxmlformats.org/drawingml/2006/main">
          <a:endParaRPr lang="en-US" sz="1800" baseline="0" dirty="0"/>
        </a:p>
        <a:p xmlns:a="http://schemas.openxmlformats.org/drawingml/2006/main">
          <a:endParaRPr lang="en-US" sz="1800" dirty="0"/>
        </a:p>
      </cdr:txBody>
    </cdr:sp>
  </cdr:relSizeAnchor>
</c:userShapes>
</file>

<file path=ppt/drawings/drawing2.xml><?xml version="1.0" encoding="utf-8"?>
<c:userShapes xmlns:c="http://schemas.openxmlformats.org/drawingml/2006/chart">
  <cdr:relSizeAnchor xmlns:cdr="http://schemas.openxmlformats.org/drawingml/2006/chartDrawing">
    <cdr:from>
      <cdr:x>0.14572</cdr:x>
      <cdr:y>0.4</cdr:y>
    </cdr:from>
    <cdr:to>
      <cdr:x>0.79469</cdr:x>
      <cdr:y>0.7475</cdr:y>
    </cdr:to>
    <cdr:sp macro="" textlink="">
      <cdr:nvSpPr>
        <cdr:cNvPr id="2" name="TextBox 1"/>
        <cdr:cNvSpPr txBox="1"/>
      </cdr:nvSpPr>
      <cdr:spPr>
        <a:xfrm xmlns:a="http://schemas.openxmlformats.org/drawingml/2006/main">
          <a:off x="784225" y="1524000"/>
          <a:ext cx="3492501" cy="1323975"/>
        </a:xfrm>
        <a:prstGeom xmlns:a="http://schemas.openxmlformats.org/drawingml/2006/main" prst="rect">
          <a:avLst/>
        </a:prstGeom>
        <a:solidFill xmlns:a="http://schemas.openxmlformats.org/drawingml/2006/main">
          <a:schemeClr val="bg2">
            <a:alpha val="79000"/>
          </a:schemeClr>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dirty="0"/>
            <a:t>Graduate enrollment has been growing very steadily.  The R2</a:t>
          </a:r>
          <a:r>
            <a:rPr lang="en-US" sz="1800" baseline="0" dirty="0"/>
            <a:t> for the yellow line is 0.96.  But the slope is not steep... we are gaining about 30 graduate students a year.</a:t>
          </a:r>
        </a:p>
        <a:p xmlns:a="http://schemas.openxmlformats.org/drawingml/2006/main">
          <a:endParaRPr lang="en-US" sz="1800" baseline="0" dirty="0"/>
        </a:p>
        <a:p xmlns:a="http://schemas.openxmlformats.org/drawingml/2006/main">
          <a:r>
            <a:rPr lang="en-US" sz="1800" baseline="0" dirty="0"/>
            <a:t>30 students a year obviously can't fill a 1000 student hole any time soon.</a:t>
          </a:r>
        </a:p>
        <a:p xmlns:a="http://schemas.openxmlformats.org/drawingml/2006/main">
          <a:endParaRPr lang="en-US" sz="1200" dirty="0"/>
        </a:p>
      </cdr:txBody>
    </cdr:sp>
  </cdr:relSizeAnchor>
</c:userShapes>
</file>

<file path=ppt/drawings/drawing3.xml><?xml version="1.0" encoding="utf-8"?>
<c:userShapes xmlns:c="http://schemas.openxmlformats.org/drawingml/2006/chart">
  <cdr:relSizeAnchor xmlns:cdr="http://schemas.openxmlformats.org/drawingml/2006/chartDrawing">
    <cdr:from>
      <cdr:x>0.17634</cdr:x>
      <cdr:y>0.67</cdr:y>
    </cdr:from>
    <cdr:to>
      <cdr:x>0.8668</cdr:x>
      <cdr:y>0.90502</cdr:y>
    </cdr:to>
    <cdr:sp macro="" textlink="">
      <cdr:nvSpPr>
        <cdr:cNvPr id="2" name="TextBox 1"/>
        <cdr:cNvSpPr txBox="1"/>
      </cdr:nvSpPr>
      <cdr:spPr>
        <a:xfrm xmlns:a="http://schemas.openxmlformats.org/drawingml/2006/main">
          <a:off x="1679999" y="3773827"/>
          <a:ext cx="6578041" cy="1323797"/>
        </a:xfrm>
        <a:prstGeom xmlns:a="http://schemas.openxmlformats.org/drawingml/2006/main" prst="rect">
          <a:avLst/>
        </a:prstGeom>
        <a:solidFill xmlns:a="http://schemas.openxmlformats.org/drawingml/2006/main">
          <a:schemeClr val="bg2">
            <a:alpha val="79000"/>
          </a:schemeClr>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aseline="0" dirty="0"/>
            <a:t>The downward slope of the new transfer line is 30 students a year; in one sense, the growth in graduate programs has compensated for reduced transfers</a:t>
          </a:r>
          <a:r>
            <a:rPr lang="en-US" sz="1800" dirty="0"/>
            <a:t> but not declines and variance in the freshman numbers.</a:t>
          </a:r>
          <a:endParaRPr lang="en-US" sz="1800" baseline="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8FDE86-B898-45A6-891A-E94905576EDC}" type="datetimeFigureOut">
              <a:rPr lang="en-US" smtClean="0"/>
              <a:t>4/17/2023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340A25-FADA-4F28-B7AC-B273658DD870}" type="slidenum">
              <a:rPr lang="en-US" smtClean="0"/>
              <a:t>‹#›</a:t>
            </a:fld>
            <a:endParaRPr lang="en-US"/>
          </a:p>
        </p:txBody>
      </p:sp>
    </p:spTree>
    <p:extLst>
      <p:ext uri="{BB962C8B-B14F-4D97-AF65-F5344CB8AC3E}">
        <p14:creationId xmlns:p14="http://schemas.microsoft.com/office/powerpoint/2010/main" val="3982020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What does a 1,000-student</a:t>
            </a:r>
            <a:r>
              <a:rPr lang="en-US" sz="1200" baseline="0" dirty="0"/>
              <a:t> decline mean?</a:t>
            </a:r>
          </a:p>
          <a:p>
            <a:r>
              <a:rPr lang="en-US" sz="1100" dirty="0"/>
              <a:t>$7.1 million less tuition revenue</a:t>
            </a:r>
            <a:r>
              <a:rPr lang="en-US" sz="1100" baseline="0" dirty="0"/>
              <a:t> every year</a:t>
            </a:r>
          </a:p>
          <a:p>
            <a:r>
              <a:rPr lang="en-US" sz="1100" dirty="0"/>
              <a:t>$1.7 million less in fee revenues to run vital programs</a:t>
            </a:r>
          </a:p>
          <a:p>
            <a:r>
              <a:rPr lang="en-US" sz="1100" dirty="0"/>
              <a:t>Assuming students</a:t>
            </a:r>
            <a:r>
              <a:rPr lang="en-US" sz="1100" baseline="0" dirty="0"/>
              <a:t> would have lived on campus for two years, $7.9 million less room and board revenue</a:t>
            </a:r>
          </a:p>
          <a:p>
            <a:r>
              <a:rPr lang="en-US" sz="1100" baseline="0" dirty="0"/>
              <a:t>In all, about $17 million less every year</a:t>
            </a:r>
          </a:p>
          <a:p>
            <a:endParaRPr lang="en-US" sz="1200" baseline="0" dirty="0"/>
          </a:p>
          <a:p>
            <a:r>
              <a:rPr lang="en-US" sz="1200" baseline="0" dirty="0"/>
              <a:t>The average full-time faculty member at Oswego earns ~$75,000.  Resolving </a:t>
            </a:r>
            <a:r>
              <a:rPr lang="en-US" sz="1200" i="1" baseline="0" dirty="0"/>
              <a:t>just</a:t>
            </a:r>
            <a:r>
              <a:rPr lang="en-US" sz="1200" i="0" baseline="0" dirty="0"/>
              <a:t> the </a:t>
            </a:r>
            <a:r>
              <a:rPr lang="en-US" sz="1200" baseline="0" dirty="0"/>
              <a:t>$7.1 million tuition loss through faculty cuts would require eliminating 93 full-time positions ... or about a quarter of FT faculty.</a:t>
            </a:r>
          </a:p>
          <a:p>
            <a:endParaRPr lang="en-US" dirty="0"/>
          </a:p>
        </p:txBody>
      </p:sp>
      <p:sp>
        <p:nvSpPr>
          <p:cNvPr id="4" name="Slide Number Placeholder 3"/>
          <p:cNvSpPr>
            <a:spLocks noGrp="1"/>
          </p:cNvSpPr>
          <p:nvPr>
            <p:ph type="sldNum" sz="quarter" idx="5"/>
          </p:nvPr>
        </p:nvSpPr>
        <p:spPr/>
        <p:txBody>
          <a:bodyPr/>
          <a:lstStyle/>
          <a:p>
            <a:fld id="{0F340A25-FADA-4F28-B7AC-B273658DD870}" type="slidenum">
              <a:rPr lang="en-US" smtClean="0"/>
              <a:t>3</a:t>
            </a:fld>
            <a:endParaRPr lang="en-US"/>
          </a:p>
        </p:txBody>
      </p:sp>
    </p:spTree>
    <p:extLst>
      <p:ext uri="{BB962C8B-B14F-4D97-AF65-F5344CB8AC3E}">
        <p14:creationId xmlns:p14="http://schemas.microsoft.com/office/powerpoint/2010/main" val="2272046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340A25-FADA-4F28-B7AC-B273658DD870}" type="slidenum">
              <a:rPr lang="en-US" smtClean="0"/>
              <a:t>5</a:t>
            </a:fld>
            <a:endParaRPr lang="en-US"/>
          </a:p>
        </p:txBody>
      </p:sp>
    </p:spTree>
    <p:extLst>
      <p:ext uri="{BB962C8B-B14F-4D97-AF65-F5344CB8AC3E}">
        <p14:creationId xmlns:p14="http://schemas.microsoft.com/office/powerpoint/2010/main" val="3062206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Red arrow is the 80% goal.  </a:t>
            </a:r>
          </a:p>
          <a:p>
            <a:r>
              <a:rPr lang="en-US" dirty="0"/>
              <a:t>If we retained 80% of 1500 freshmen we would have over 100 more sophomores than if we retain 73% of them.  </a:t>
            </a:r>
          </a:p>
          <a:p>
            <a:endParaRPr lang="en-US" dirty="0"/>
          </a:p>
        </p:txBody>
      </p:sp>
      <p:sp>
        <p:nvSpPr>
          <p:cNvPr id="4" name="Slide Number Placeholder 3"/>
          <p:cNvSpPr>
            <a:spLocks noGrp="1"/>
          </p:cNvSpPr>
          <p:nvPr>
            <p:ph type="sldNum" sz="quarter" idx="5"/>
          </p:nvPr>
        </p:nvSpPr>
        <p:spPr/>
        <p:txBody>
          <a:bodyPr/>
          <a:lstStyle/>
          <a:p>
            <a:fld id="{0F340A25-FADA-4F28-B7AC-B273658DD870}" type="slidenum">
              <a:rPr lang="en-US" smtClean="0"/>
              <a:t>7</a:t>
            </a:fld>
            <a:endParaRPr lang="en-US"/>
          </a:p>
        </p:txBody>
      </p:sp>
    </p:spTree>
    <p:extLst>
      <p:ext uri="{BB962C8B-B14F-4D97-AF65-F5344CB8AC3E}">
        <p14:creationId xmlns:p14="http://schemas.microsoft.com/office/powerpoint/2010/main" val="3402082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340A25-FADA-4F28-B7AC-B273658DD870}" type="slidenum">
              <a:rPr lang="en-US" smtClean="0"/>
              <a:t>8</a:t>
            </a:fld>
            <a:endParaRPr lang="en-US"/>
          </a:p>
        </p:txBody>
      </p:sp>
    </p:spTree>
    <p:extLst>
      <p:ext uri="{BB962C8B-B14F-4D97-AF65-F5344CB8AC3E}">
        <p14:creationId xmlns:p14="http://schemas.microsoft.com/office/powerpoint/2010/main" val="138768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8E66800D-D431-425D-ACEE-7628F25BD25D}" type="datetimeFigureOut">
              <a:rPr lang="en-US" smtClean="0"/>
              <a:t>4/17/2023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9514D9-6E90-4DE6-8A05-9DED8C12666F}" type="slidenum">
              <a:rPr lang="en-US" smtClean="0"/>
              <a:t>‹#›</a:t>
            </a:fld>
            <a:endParaRPr lang="en-US"/>
          </a:p>
        </p:txBody>
      </p:sp>
    </p:spTree>
    <p:extLst>
      <p:ext uri="{BB962C8B-B14F-4D97-AF65-F5344CB8AC3E}">
        <p14:creationId xmlns:p14="http://schemas.microsoft.com/office/powerpoint/2010/main" val="147308002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66800D-D431-425D-ACEE-7628F25BD25D}" type="datetimeFigureOut">
              <a:rPr lang="en-US" smtClean="0"/>
              <a:t>4/17/2023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514D9-6E90-4DE6-8A05-9DED8C12666F}" type="slidenum">
              <a:rPr lang="en-US" smtClean="0"/>
              <a:t>‹#›</a:t>
            </a:fld>
            <a:endParaRPr lang="en-US"/>
          </a:p>
        </p:txBody>
      </p:sp>
    </p:spTree>
    <p:extLst>
      <p:ext uri="{BB962C8B-B14F-4D97-AF65-F5344CB8AC3E}">
        <p14:creationId xmlns:p14="http://schemas.microsoft.com/office/powerpoint/2010/main" val="1902392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66800D-D431-425D-ACEE-7628F25BD25D}" type="datetimeFigureOut">
              <a:rPr lang="en-US" smtClean="0"/>
              <a:t>4/17/2023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514D9-6E90-4DE6-8A05-9DED8C12666F}" type="slidenum">
              <a:rPr lang="en-US" smtClean="0"/>
              <a:t>‹#›</a:t>
            </a:fld>
            <a:endParaRPr lang="en-US"/>
          </a:p>
        </p:txBody>
      </p:sp>
    </p:spTree>
    <p:extLst>
      <p:ext uri="{BB962C8B-B14F-4D97-AF65-F5344CB8AC3E}">
        <p14:creationId xmlns:p14="http://schemas.microsoft.com/office/powerpoint/2010/main" val="279352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66800D-D431-425D-ACEE-7628F25BD25D}" type="datetimeFigureOut">
              <a:rPr lang="en-US" smtClean="0"/>
              <a:t>4/17/2023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9514D9-6E90-4DE6-8A05-9DED8C12666F}" type="slidenum">
              <a:rPr lang="en-US" smtClean="0"/>
              <a:t>‹#›</a:t>
            </a:fld>
            <a:endParaRPr lang="en-US"/>
          </a:p>
        </p:txBody>
      </p:sp>
    </p:spTree>
    <p:extLst>
      <p:ext uri="{BB962C8B-B14F-4D97-AF65-F5344CB8AC3E}">
        <p14:creationId xmlns:p14="http://schemas.microsoft.com/office/powerpoint/2010/main" val="3642608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8E66800D-D431-425D-ACEE-7628F25BD25D}" type="datetimeFigureOut">
              <a:rPr lang="en-US" smtClean="0"/>
              <a:t>4/17/2023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9514D9-6E90-4DE6-8A05-9DED8C12666F}" type="slidenum">
              <a:rPr lang="en-US" smtClean="0"/>
              <a:t>‹#›</a:t>
            </a:fld>
            <a:endParaRPr lang="en-US"/>
          </a:p>
        </p:txBody>
      </p:sp>
    </p:spTree>
    <p:extLst>
      <p:ext uri="{BB962C8B-B14F-4D97-AF65-F5344CB8AC3E}">
        <p14:creationId xmlns:p14="http://schemas.microsoft.com/office/powerpoint/2010/main" val="210109418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E66800D-D431-425D-ACEE-7628F25BD25D}" type="datetimeFigureOut">
              <a:rPr lang="en-US" smtClean="0"/>
              <a:t>4/17/2023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7B9514D9-6E90-4DE6-8A05-9DED8C12666F}" type="slidenum">
              <a:rPr lang="en-US" smtClean="0"/>
              <a:t>‹#›</a:t>
            </a:fld>
            <a:endParaRPr lang="en-US"/>
          </a:p>
        </p:txBody>
      </p:sp>
    </p:spTree>
    <p:extLst>
      <p:ext uri="{BB962C8B-B14F-4D97-AF65-F5344CB8AC3E}">
        <p14:creationId xmlns:p14="http://schemas.microsoft.com/office/powerpoint/2010/main" val="3548710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8E66800D-D431-425D-ACEE-7628F25BD25D}" type="datetimeFigureOut">
              <a:rPr lang="en-US" smtClean="0"/>
              <a:t>4/17/2023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9514D9-6E90-4DE6-8A05-9DED8C12666F}"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841812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66800D-D431-425D-ACEE-7628F25BD25D}" type="datetimeFigureOut">
              <a:rPr lang="en-US" smtClean="0"/>
              <a:t>4/17/2023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9514D9-6E90-4DE6-8A05-9DED8C12666F}" type="slidenum">
              <a:rPr lang="en-US" smtClean="0"/>
              <a:t>‹#›</a:t>
            </a:fld>
            <a:endParaRPr lang="en-US"/>
          </a:p>
        </p:txBody>
      </p:sp>
    </p:spTree>
    <p:extLst>
      <p:ext uri="{BB962C8B-B14F-4D97-AF65-F5344CB8AC3E}">
        <p14:creationId xmlns:p14="http://schemas.microsoft.com/office/powerpoint/2010/main" val="309414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66800D-D431-425D-ACEE-7628F25BD25D}" type="datetimeFigureOut">
              <a:rPr lang="en-US" smtClean="0"/>
              <a:t>4/17/2023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9514D9-6E90-4DE6-8A05-9DED8C12666F}" type="slidenum">
              <a:rPr lang="en-US" smtClean="0"/>
              <a:t>‹#›</a:t>
            </a:fld>
            <a:endParaRPr lang="en-US"/>
          </a:p>
        </p:txBody>
      </p:sp>
    </p:spTree>
    <p:extLst>
      <p:ext uri="{BB962C8B-B14F-4D97-AF65-F5344CB8AC3E}">
        <p14:creationId xmlns:p14="http://schemas.microsoft.com/office/powerpoint/2010/main" val="1331598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8E66800D-D431-425D-ACEE-7628F25BD25D}" type="datetimeFigureOut">
              <a:rPr lang="en-US" smtClean="0"/>
              <a:t>4/17/2023</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7B9514D9-6E90-4DE6-8A05-9DED8C12666F}" type="slidenum">
              <a:rPr lang="en-US" smtClean="0"/>
              <a:t>‹#›</a:t>
            </a:fld>
            <a:endParaRPr lang="en-US"/>
          </a:p>
        </p:txBody>
      </p:sp>
    </p:spTree>
    <p:extLst>
      <p:ext uri="{BB962C8B-B14F-4D97-AF65-F5344CB8AC3E}">
        <p14:creationId xmlns:p14="http://schemas.microsoft.com/office/powerpoint/2010/main" val="3179981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8E66800D-D431-425D-ACEE-7628F25BD25D}" type="datetimeFigureOut">
              <a:rPr lang="en-US" smtClean="0"/>
              <a:t>4/17/2023</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7B9514D9-6E90-4DE6-8A05-9DED8C12666F}" type="slidenum">
              <a:rPr lang="en-US" smtClean="0"/>
              <a:t>‹#›</a:t>
            </a:fld>
            <a:endParaRPr lang="en-US"/>
          </a:p>
        </p:txBody>
      </p:sp>
    </p:spTree>
    <p:extLst>
      <p:ext uri="{BB962C8B-B14F-4D97-AF65-F5344CB8AC3E}">
        <p14:creationId xmlns:p14="http://schemas.microsoft.com/office/powerpoint/2010/main" val="2058553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E66800D-D431-425D-ACEE-7628F25BD25D}" type="datetimeFigureOut">
              <a:rPr lang="en-US" smtClean="0"/>
              <a:t>4/17/2023</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7B9514D9-6E90-4DE6-8A05-9DED8C12666F}" type="slidenum">
              <a:rPr lang="en-US" smtClean="0"/>
              <a:t>‹#›</a:t>
            </a:fld>
            <a:endParaRPr lang="en-US"/>
          </a:p>
        </p:txBody>
      </p:sp>
    </p:spTree>
    <p:extLst>
      <p:ext uri="{BB962C8B-B14F-4D97-AF65-F5344CB8AC3E}">
        <p14:creationId xmlns:p14="http://schemas.microsoft.com/office/powerpoint/2010/main" val="1676366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chart" Target="../charts/char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chart" Target="../charts/chart8.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87E3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Academic Affairs 2022-23 </a:t>
            </a:r>
            <a:br>
              <a:rPr lang="en-US" dirty="0"/>
            </a:br>
            <a:r>
              <a:rPr lang="en-US" dirty="0"/>
              <a:t>Critical metrics and activities</a:t>
            </a:r>
          </a:p>
        </p:txBody>
      </p:sp>
      <p:sp>
        <p:nvSpPr>
          <p:cNvPr id="3" name="Subtitle 2"/>
          <p:cNvSpPr>
            <a:spLocks noGrp="1"/>
          </p:cNvSpPr>
          <p:nvPr>
            <p:ph type="subTitle" idx="1"/>
          </p:nvPr>
        </p:nvSpPr>
        <p:spPr/>
        <p:txBody>
          <a:bodyPr>
            <a:normAutofit fontScale="92500"/>
          </a:bodyPr>
          <a:lstStyle/>
          <a:p>
            <a:r>
              <a:rPr lang="en-US" sz="3600" dirty="0"/>
              <a:t>Scott R. Furlong, Provost/VPAA/VPEM</a:t>
            </a:r>
            <a:br>
              <a:rPr lang="en-US" sz="3600" dirty="0"/>
            </a:br>
            <a:r>
              <a:rPr lang="en-US" sz="3600" dirty="0"/>
              <a:t>SUNY Oswego</a:t>
            </a:r>
          </a:p>
        </p:txBody>
      </p:sp>
      <p:pic>
        <p:nvPicPr>
          <p:cNvPr id="4" name="Picture 3" descr="SUNY Oswego logo">
            <a:extLst>
              <a:ext uri="{FF2B5EF4-FFF2-40B4-BE49-F238E27FC236}">
                <a16:creationId xmlns:a16="http://schemas.microsoft.com/office/drawing/2014/main" id="{E209A159-0563-384C-6D57-510606D46490}"/>
              </a:ext>
            </a:extLst>
          </p:cNvPr>
          <p:cNvPicPr>
            <a:picLocks noChangeAspect="1"/>
          </p:cNvPicPr>
          <p:nvPr/>
        </p:nvPicPr>
        <p:blipFill>
          <a:blip r:embed="rId2"/>
          <a:stretch>
            <a:fillRect/>
          </a:stretch>
        </p:blipFill>
        <p:spPr>
          <a:xfrm>
            <a:off x="9722891" y="5812037"/>
            <a:ext cx="2319890" cy="804105"/>
          </a:xfrm>
          <a:prstGeom prst="rect">
            <a:avLst/>
          </a:prstGeom>
        </p:spPr>
      </p:pic>
    </p:spTree>
    <p:extLst>
      <p:ext uri="{BB962C8B-B14F-4D97-AF65-F5344CB8AC3E}">
        <p14:creationId xmlns:p14="http://schemas.microsoft.com/office/powerpoint/2010/main" val="2637368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308774" y="317712"/>
            <a:ext cx="7729728" cy="639820"/>
          </a:xfrm>
        </p:spPr>
        <p:txBody>
          <a:bodyPr>
            <a:normAutofit fontScale="90000"/>
          </a:bodyPr>
          <a:lstStyle/>
          <a:p>
            <a:r>
              <a:rPr lang="en-US" dirty="0"/>
              <a:t>Five year plan outline</a:t>
            </a:r>
          </a:p>
        </p:txBody>
      </p:sp>
      <p:pic>
        <p:nvPicPr>
          <p:cNvPr id="8" name="Picture 7" descr="FIve year enrollment plan outline"/>
          <p:cNvPicPr>
            <a:picLocks noChangeAspect="1"/>
          </p:cNvPicPr>
          <p:nvPr/>
        </p:nvPicPr>
        <p:blipFill>
          <a:blip r:embed="rId2"/>
          <a:stretch>
            <a:fillRect/>
          </a:stretch>
        </p:blipFill>
        <p:spPr>
          <a:xfrm>
            <a:off x="401181" y="1121434"/>
            <a:ext cx="11544892" cy="5365630"/>
          </a:xfrm>
          <a:prstGeom prst="rect">
            <a:avLst/>
          </a:prstGeom>
        </p:spPr>
      </p:pic>
      <p:pic>
        <p:nvPicPr>
          <p:cNvPr id="2" name="Picture 1" descr="SUNY Oswego logo">
            <a:extLst>
              <a:ext uri="{FF2B5EF4-FFF2-40B4-BE49-F238E27FC236}">
                <a16:creationId xmlns:a16="http://schemas.microsoft.com/office/drawing/2014/main" id="{24901323-6167-B1D5-559D-3BC73E594DB0}"/>
              </a:ext>
            </a:extLst>
          </p:cNvPr>
          <p:cNvPicPr>
            <a:picLocks noChangeAspect="1"/>
          </p:cNvPicPr>
          <p:nvPr/>
        </p:nvPicPr>
        <p:blipFill>
          <a:blip r:embed="rId3"/>
          <a:stretch>
            <a:fillRect/>
          </a:stretch>
        </p:blipFill>
        <p:spPr>
          <a:xfrm>
            <a:off x="9955763" y="6038437"/>
            <a:ext cx="2124340" cy="736325"/>
          </a:xfrm>
          <a:prstGeom prst="rect">
            <a:avLst/>
          </a:prstGeom>
        </p:spPr>
      </p:pic>
    </p:spTree>
    <p:extLst>
      <p:ext uri="{BB962C8B-B14F-4D97-AF65-F5344CB8AC3E}">
        <p14:creationId xmlns:p14="http://schemas.microsoft.com/office/powerpoint/2010/main" val="3892880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40466" y="498161"/>
            <a:ext cx="8701511" cy="1188720"/>
          </a:xfrm>
        </p:spPr>
        <p:txBody>
          <a:bodyPr/>
          <a:lstStyle/>
          <a:p>
            <a:r>
              <a:rPr lang="en-US" dirty="0"/>
              <a:t>New Fall 2023 Undergraduate Update</a:t>
            </a:r>
          </a:p>
        </p:txBody>
      </p:sp>
      <p:sp>
        <p:nvSpPr>
          <p:cNvPr id="5" name="Content Placeholder 4"/>
          <p:cNvSpPr>
            <a:spLocks noGrp="1"/>
          </p:cNvSpPr>
          <p:nvPr>
            <p:ph sz="half" idx="1"/>
          </p:nvPr>
        </p:nvSpPr>
        <p:spPr>
          <a:xfrm>
            <a:off x="1188720" y="2638044"/>
            <a:ext cx="4664963" cy="3101982"/>
          </a:xfrm>
        </p:spPr>
        <p:txBody>
          <a:bodyPr/>
          <a:lstStyle/>
          <a:p>
            <a:r>
              <a:rPr lang="en-US" dirty="0"/>
              <a:t>Freshmen – </a:t>
            </a:r>
          </a:p>
          <a:p>
            <a:pPr marL="0" indent="0">
              <a:buNone/>
            </a:pPr>
            <a:r>
              <a:rPr lang="en-US" dirty="0"/>
              <a:t>		</a:t>
            </a:r>
            <a:r>
              <a:rPr lang="en-US" sz="1600" dirty="0"/>
              <a:t>4/16/23	4/16/22</a:t>
            </a:r>
            <a:endParaRPr lang="en-US" dirty="0"/>
          </a:p>
          <a:p>
            <a:pPr lvl="1"/>
            <a:r>
              <a:rPr lang="en-US" dirty="0"/>
              <a:t>Applications	14630 	12122</a:t>
            </a:r>
          </a:p>
          <a:p>
            <a:pPr lvl="1"/>
            <a:r>
              <a:rPr lang="en-US" dirty="0"/>
              <a:t>Deposits	   654	   732 </a:t>
            </a:r>
          </a:p>
        </p:txBody>
      </p:sp>
      <p:sp>
        <p:nvSpPr>
          <p:cNvPr id="6" name="Content Placeholder 5"/>
          <p:cNvSpPr>
            <a:spLocks noGrp="1"/>
          </p:cNvSpPr>
          <p:nvPr>
            <p:ph sz="half" idx="2"/>
          </p:nvPr>
        </p:nvSpPr>
        <p:spPr/>
        <p:txBody>
          <a:bodyPr/>
          <a:lstStyle/>
          <a:p>
            <a:r>
              <a:rPr lang="en-US" dirty="0"/>
              <a:t>Transfers – </a:t>
            </a:r>
          </a:p>
          <a:p>
            <a:pPr marL="0" indent="0">
              <a:buNone/>
            </a:pPr>
            <a:r>
              <a:rPr lang="en-US" sz="1600" dirty="0"/>
              <a:t>		4/16/23	4/16/22</a:t>
            </a:r>
          </a:p>
          <a:p>
            <a:pPr lvl="1"/>
            <a:r>
              <a:rPr lang="en-US" dirty="0"/>
              <a:t>Applications	1301	1037 	</a:t>
            </a:r>
          </a:p>
          <a:p>
            <a:pPr lvl="1"/>
            <a:r>
              <a:rPr lang="en-US" dirty="0"/>
              <a:t>Deposits	 195	152 </a:t>
            </a:r>
          </a:p>
        </p:txBody>
      </p:sp>
      <p:sp>
        <p:nvSpPr>
          <p:cNvPr id="7" name="Rectangle 6"/>
          <p:cNvSpPr/>
          <p:nvPr/>
        </p:nvSpPr>
        <p:spPr>
          <a:xfrm>
            <a:off x="1188720" y="1839297"/>
            <a:ext cx="10220960" cy="400110"/>
          </a:xfrm>
          <a:prstGeom prst="rect">
            <a:avLst/>
          </a:prstGeom>
        </p:spPr>
        <p:txBody>
          <a:bodyPr wrap="square">
            <a:spAutoFit/>
          </a:bodyPr>
          <a:lstStyle/>
          <a:p>
            <a:r>
              <a:rPr lang="en-US" sz="2000" dirty="0"/>
              <a:t>Will we reach last year’s totals? Can we grow even more?  Or will the 2023 classes be smaller?</a:t>
            </a:r>
          </a:p>
        </p:txBody>
      </p:sp>
      <p:pic>
        <p:nvPicPr>
          <p:cNvPr id="2" name="Picture 1" descr="SUNY Oswego logo">
            <a:extLst>
              <a:ext uri="{FF2B5EF4-FFF2-40B4-BE49-F238E27FC236}">
                <a16:creationId xmlns:a16="http://schemas.microsoft.com/office/drawing/2014/main" id="{5AB26EEC-C0A3-4420-6565-93741D7D79BA}"/>
              </a:ext>
            </a:extLst>
          </p:cNvPr>
          <p:cNvPicPr>
            <a:picLocks noChangeAspect="1"/>
          </p:cNvPicPr>
          <p:nvPr/>
        </p:nvPicPr>
        <p:blipFill>
          <a:blip r:embed="rId2"/>
          <a:stretch>
            <a:fillRect/>
          </a:stretch>
        </p:blipFill>
        <p:spPr>
          <a:xfrm>
            <a:off x="9782032" y="5957786"/>
            <a:ext cx="2319890" cy="804105"/>
          </a:xfrm>
          <a:prstGeom prst="rect">
            <a:avLst/>
          </a:prstGeom>
        </p:spPr>
      </p:pic>
    </p:spTree>
    <p:extLst>
      <p:ext uri="{BB962C8B-B14F-4D97-AF65-F5344CB8AC3E}">
        <p14:creationId xmlns:p14="http://schemas.microsoft.com/office/powerpoint/2010/main" val="121826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Student Success Equity Intensive</a:t>
            </a:r>
            <a:br>
              <a:rPr lang="en-US" dirty="0"/>
            </a:br>
            <a:r>
              <a:rPr lang="en-US" dirty="0"/>
              <a:t>S </a:t>
            </a:r>
            <a:r>
              <a:rPr lang="en-US" dirty="0" err="1"/>
              <a:t>S</a:t>
            </a:r>
            <a:r>
              <a:rPr lang="en-US" dirty="0"/>
              <a:t> E I</a:t>
            </a:r>
          </a:p>
        </p:txBody>
      </p:sp>
      <p:sp>
        <p:nvSpPr>
          <p:cNvPr id="6" name="Content Placeholder 5"/>
          <p:cNvSpPr>
            <a:spLocks noGrp="1"/>
          </p:cNvSpPr>
          <p:nvPr>
            <p:ph idx="1"/>
          </p:nvPr>
        </p:nvSpPr>
        <p:spPr/>
        <p:txBody>
          <a:bodyPr>
            <a:normAutofit/>
          </a:bodyPr>
          <a:lstStyle/>
          <a:p>
            <a:r>
              <a:rPr lang="en-US" sz="2000" dirty="0"/>
              <a:t>Belongingness: gaps based on race/ethnicity, first-generation status, sex/gender orientation, and income (Pell) status</a:t>
            </a:r>
          </a:p>
          <a:p>
            <a:pPr marL="0" indent="0">
              <a:buNone/>
            </a:pPr>
            <a:endParaRPr lang="en-US" sz="2000" dirty="0"/>
          </a:p>
          <a:p>
            <a:r>
              <a:rPr lang="en-US" sz="2000" dirty="0"/>
              <a:t>Financial stability: gaps based on income status</a:t>
            </a:r>
            <a:br>
              <a:rPr lang="en-US" sz="2000" dirty="0"/>
            </a:br>
            <a:endParaRPr lang="en-US" sz="2000" dirty="0"/>
          </a:p>
          <a:p>
            <a:r>
              <a:rPr lang="en-US" sz="2000" dirty="0"/>
              <a:t>Credit Completion: gaps between racial/ethnic groups</a:t>
            </a:r>
          </a:p>
          <a:p>
            <a:endParaRPr lang="en-US" sz="2000" dirty="0"/>
          </a:p>
        </p:txBody>
      </p:sp>
      <p:pic>
        <p:nvPicPr>
          <p:cNvPr id="2" name="Picture 1" descr="SUNY Oswego logo">
            <a:extLst>
              <a:ext uri="{FF2B5EF4-FFF2-40B4-BE49-F238E27FC236}">
                <a16:creationId xmlns:a16="http://schemas.microsoft.com/office/drawing/2014/main" id="{78E047D0-8FA3-D38D-A6CB-85FC4268A7FB}"/>
              </a:ext>
            </a:extLst>
          </p:cNvPr>
          <p:cNvPicPr>
            <a:picLocks noChangeAspect="1"/>
          </p:cNvPicPr>
          <p:nvPr/>
        </p:nvPicPr>
        <p:blipFill>
          <a:blip r:embed="rId2"/>
          <a:stretch>
            <a:fillRect/>
          </a:stretch>
        </p:blipFill>
        <p:spPr>
          <a:xfrm>
            <a:off x="10039738" y="6083344"/>
            <a:ext cx="2021703" cy="700749"/>
          </a:xfrm>
          <a:prstGeom prst="rect">
            <a:avLst/>
          </a:prstGeom>
        </p:spPr>
      </p:pic>
    </p:spTree>
    <p:extLst>
      <p:ext uri="{BB962C8B-B14F-4D97-AF65-F5344CB8AC3E}">
        <p14:creationId xmlns:p14="http://schemas.microsoft.com/office/powerpoint/2010/main" val="2963168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31136" y="317241"/>
            <a:ext cx="7729728" cy="961053"/>
          </a:xfrm>
        </p:spPr>
        <p:txBody>
          <a:bodyPr/>
          <a:lstStyle/>
          <a:p>
            <a:r>
              <a:rPr lang="en-US" dirty="0"/>
              <a:t>Belongingness</a:t>
            </a:r>
          </a:p>
        </p:txBody>
      </p:sp>
      <p:sp>
        <p:nvSpPr>
          <p:cNvPr id="5" name="Content Placeholder 4"/>
          <p:cNvSpPr>
            <a:spLocks noGrp="1"/>
          </p:cNvSpPr>
          <p:nvPr>
            <p:ph sz="half" idx="1"/>
          </p:nvPr>
        </p:nvSpPr>
        <p:spPr>
          <a:xfrm>
            <a:off x="363896" y="1455575"/>
            <a:ext cx="5405814" cy="4730620"/>
          </a:xfrm>
        </p:spPr>
        <p:txBody>
          <a:bodyPr>
            <a:normAutofit/>
          </a:bodyPr>
          <a:lstStyle/>
          <a:p>
            <a:pPr marL="0" indent="0">
              <a:buNone/>
            </a:pPr>
            <a:r>
              <a:rPr lang="en-US" dirty="0"/>
              <a:t>Some data</a:t>
            </a:r>
          </a:p>
          <a:p>
            <a:endParaRPr lang="en-US" dirty="0"/>
          </a:p>
        </p:txBody>
      </p:sp>
      <p:sp>
        <p:nvSpPr>
          <p:cNvPr id="6" name="Content Placeholder 5"/>
          <p:cNvSpPr>
            <a:spLocks noGrp="1"/>
          </p:cNvSpPr>
          <p:nvPr>
            <p:ph sz="half" idx="2"/>
          </p:nvPr>
        </p:nvSpPr>
        <p:spPr>
          <a:xfrm>
            <a:off x="6422290" y="1660849"/>
            <a:ext cx="4893409" cy="4730619"/>
          </a:xfrm>
        </p:spPr>
        <p:txBody>
          <a:bodyPr>
            <a:normAutofit/>
          </a:bodyPr>
          <a:lstStyle/>
          <a:p>
            <a:pPr marL="0" indent="0">
              <a:buNone/>
            </a:pPr>
            <a:r>
              <a:rPr lang="en-US" dirty="0"/>
              <a:t>The plans:</a:t>
            </a:r>
          </a:p>
          <a:p>
            <a:pPr marL="0" indent="0">
              <a:buNone/>
            </a:pPr>
            <a:r>
              <a:rPr lang="en-US" dirty="0"/>
              <a:t>GST 104</a:t>
            </a:r>
          </a:p>
          <a:p>
            <a:pPr marL="0" indent="0">
              <a:buNone/>
            </a:pPr>
            <a:r>
              <a:rPr lang="en-US" dirty="0"/>
              <a:t>FYS on voluntary basis</a:t>
            </a:r>
          </a:p>
          <a:p>
            <a:pPr marL="0" indent="0">
              <a:buNone/>
            </a:pPr>
            <a:r>
              <a:rPr lang="en-US" dirty="0"/>
              <a:t>Gender inclusivity data collection, assessment and program development</a:t>
            </a:r>
          </a:p>
          <a:p>
            <a:pPr marL="0" indent="0">
              <a:buNone/>
            </a:pPr>
            <a:r>
              <a:rPr lang="en-US" dirty="0"/>
              <a:t>Communication plans for First Generation Students;  “First Lakers” identify development</a:t>
            </a:r>
          </a:p>
          <a:p>
            <a:pPr marL="0" indent="0">
              <a:buNone/>
            </a:pPr>
            <a:r>
              <a:rPr lang="en-US" dirty="0"/>
              <a:t>Work to increase funding for multicultural student organizations through Student Association</a:t>
            </a:r>
          </a:p>
          <a:p>
            <a:pPr marL="0" indent="0">
              <a:buNone/>
            </a:pPr>
            <a:r>
              <a:rPr lang="en-US" dirty="0"/>
              <a:t>Multicultural and other Living-Learning Community pilots</a:t>
            </a:r>
          </a:p>
          <a:p>
            <a:pPr marL="0" indent="0">
              <a:buNone/>
            </a:pPr>
            <a:r>
              <a:rPr lang="en-US" dirty="0"/>
              <a:t>Inclusive Teaching faculty and staff development</a:t>
            </a:r>
          </a:p>
          <a:p>
            <a:pPr marL="0" indent="0">
              <a:buNone/>
            </a:pPr>
            <a:r>
              <a:rPr lang="en-US" dirty="0"/>
              <a:t>Peer mentoring</a:t>
            </a:r>
          </a:p>
        </p:txBody>
      </p:sp>
      <p:graphicFrame>
        <p:nvGraphicFramePr>
          <p:cNvPr id="2" name="Chart 1" descr="Student survey results on belongingness">
            <a:extLst>
              <a:ext uri="{FF2B5EF4-FFF2-40B4-BE49-F238E27FC236}">
                <a16:creationId xmlns:a16="http://schemas.microsoft.com/office/drawing/2014/main" id="{2E49C3B4-BEE0-282C-0F54-A5BEE0B7842F}"/>
              </a:ext>
            </a:extLst>
          </p:cNvPr>
          <p:cNvGraphicFramePr>
            <a:graphicFrameLocks/>
          </p:cNvGraphicFramePr>
          <p:nvPr>
            <p:extLst>
              <p:ext uri="{D42A27DB-BD31-4B8C-83A1-F6EECF244321}">
                <p14:modId xmlns:p14="http://schemas.microsoft.com/office/powerpoint/2010/main" val="1342024583"/>
              </p:ext>
            </p:extLst>
          </p:nvPr>
        </p:nvGraphicFramePr>
        <p:xfrm>
          <a:off x="473874" y="1810139"/>
          <a:ext cx="4779261" cy="4730619"/>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2" descr="SUNY Oswego logo">
            <a:extLst>
              <a:ext uri="{FF2B5EF4-FFF2-40B4-BE49-F238E27FC236}">
                <a16:creationId xmlns:a16="http://schemas.microsoft.com/office/drawing/2014/main" id="{27C5EF1B-3C9C-87B1-41C7-FF0B6122F0E5}"/>
              </a:ext>
            </a:extLst>
          </p:cNvPr>
          <p:cNvPicPr>
            <a:picLocks noChangeAspect="1"/>
          </p:cNvPicPr>
          <p:nvPr/>
        </p:nvPicPr>
        <p:blipFill>
          <a:blip r:embed="rId3"/>
          <a:stretch>
            <a:fillRect/>
          </a:stretch>
        </p:blipFill>
        <p:spPr>
          <a:xfrm>
            <a:off x="10251197" y="6137956"/>
            <a:ext cx="1835091" cy="636067"/>
          </a:xfrm>
          <a:prstGeom prst="rect">
            <a:avLst/>
          </a:prstGeom>
        </p:spPr>
      </p:pic>
    </p:spTree>
    <p:extLst>
      <p:ext uri="{BB962C8B-B14F-4D97-AF65-F5344CB8AC3E}">
        <p14:creationId xmlns:p14="http://schemas.microsoft.com/office/powerpoint/2010/main" val="367334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75153" y="404856"/>
            <a:ext cx="7729728" cy="1188720"/>
          </a:xfrm>
        </p:spPr>
        <p:txBody>
          <a:bodyPr/>
          <a:lstStyle/>
          <a:p>
            <a:r>
              <a:rPr lang="en-US" dirty="0"/>
              <a:t>Financial stress/stability</a:t>
            </a:r>
          </a:p>
        </p:txBody>
      </p:sp>
      <p:sp>
        <p:nvSpPr>
          <p:cNvPr id="5" name="Content Placeholder 4"/>
          <p:cNvSpPr>
            <a:spLocks noGrp="1"/>
          </p:cNvSpPr>
          <p:nvPr>
            <p:ph sz="half" idx="1"/>
          </p:nvPr>
        </p:nvSpPr>
        <p:spPr>
          <a:xfrm>
            <a:off x="401217" y="1810139"/>
            <a:ext cx="5405814" cy="4730620"/>
          </a:xfrm>
        </p:spPr>
        <p:txBody>
          <a:bodyPr>
            <a:normAutofit/>
          </a:bodyPr>
          <a:lstStyle/>
          <a:p>
            <a:pPr marL="0" indent="0">
              <a:buNone/>
            </a:pPr>
            <a:r>
              <a:rPr lang="en-US" dirty="0"/>
              <a:t>Some data (National College Health Assessment)</a:t>
            </a:r>
          </a:p>
        </p:txBody>
      </p:sp>
      <p:sp>
        <p:nvSpPr>
          <p:cNvPr id="6" name="Content Placeholder 5"/>
          <p:cNvSpPr>
            <a:spLocks noGrp="1"/>
          </p:cNvSpPr>
          <p:nvPr>
            <p:ph sz="half" idx="2"/>
          </p:nvPr>
        </p:nvSpPr>
        <p:spPr>
          <a:xfrm>
            <a:off x="6422291" y="1928917"/>
            <a:ext cx="5100014" cy="4123020"/>
          </a:xfrm>
        </p:spPr>
        <p:txBody>
          <a:bodyPr>
            <a:normAutofit/>
          </a:bodyPr>
          <a:lstStyle/>
          <a:p>
            <a:pPr marL="0" indent="0">
              <a:buNone/>
            </a:pPr>
            <a:r>
              <a:rPr lang="en-US" dirty="0"/>
              <a:t>The plan:</a:t>
            </a:r>
          </a:p>
          <a:p>
            <a:pPr marL="0" indent="0">
              <a:buNone/>
            </a:pPr>
            <a:r>
              <a:rPr lang="en-US" dirty="0"/>
              <a:t>Student financial aid mentors</a:t>
            </a:r>
          </a:p>
          <a:p>
            <a:pPr marL="457200" lvl="2" indent="0">
              <a:buNone/>
            </a:pPr>
            <a:r>
              <a:rPr lang="en-US" dirty="0"/>
              <a:t>Financial Literacy modules to push into classes and into student orgs</a:t>
            </a:r>
          </a:p>
          <a:p>
            <a:pPr marL="457200" lvl="2" indent="0">
              <a:buNone/>
            </a:pPr>
            <a:r>
              <a:rPr lang="en-US" dirty="0"/>
              <a:t>Office hours for peer-to-peer</a:t>
            </a:r>
          </a:p>
          <a:p>
            <a:pPr marL="457200" lvl="2" indent="0">
              <a:buNone/>
            </a:pPr>
            <a:r>
              <a:rPr lang="en-US" dirty="0"/>
              <a:t>Included in Title III grant request</a:t>
            </a:r>
          </a:p>
          <a:p>
            <a:pPr marL="0" indent="0">
              <a:buNone/>
            </a:pPr>
            <a:r>
              <a:rPr lang="en-US" dirty="0"/>
              <a:t>Financial Literacy work will also be embedded into a full-time position, taking advantage of a pending retirement</a:t>
            </a:r>
          </a:p>
          <a:p>
            <a:pPr marL="0" indent="0">
              <a:buNone/>
            </a:pPr>
            <a:r>
              <a:rPr lang="en-US" dirty="0"/>
              <a:t>Institutional Scholarship review committee </a:t>
            </a:r>
          </a:p>
        </p:txBody>
      </p:sp>
      <p:graphicFrame>
        <p:nvGraphicFramePr>
          <p:cNvPr id="2" name="Chart 1" descr="Data from National College Health Assessment on academic and finance trauma">
            <a:extLst>
              <a:ext uri="{FF2B5EF4-FFF2-40B4-BE49-F238E27FC236}">
                <a16:creationId xmlns:a16="http://schemas.microsoft.com/office/drawing/2014/main" id="{F92EC871-3BAF-4A2E-CA0F-804B44C513B7}"/>
              </a:ext>
            </a:extLst>
          </p:cNvPr>
          <p:cNvGraphicFramePr>
            <a:graphicFrameLocks/>
          </p:cNvGraphicFramePr>
          <p:nvPr>
            <p:extLst>
              <p:ext uri="{D42A27DB-BD31-4B8C-83A1-F6EECF244321}">
                <p14:modId xmlns:p14="http://schemas.microsoft.com/office/powerpoint/2010/main" val="1464436565"/>
              </p:ext>
            </p:extLst>
          </p:nvPr>
        </p:nvGraphicFramePr>
        <p:xfrm>
          <a:off x="669695" y="2346649"/>
          <a:ext cx="5370322" cy="3657600"/>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2" descr="SUNY Oswego logo">
            <a:extLst>
              <a:ext uri="{FF2B5EF4-FFF2-40B4-BE49-F238E27FC236}">
                <a16:creationId xmlns:a16="http://schemas.microsoft.com/office/drawing/2014/main" id="{82DE5D27-990B-E345-B8CD-175E66B6513A}"/>
              </a:ext>
            </a:extLst>
          </p:cNvPr>
          <p:cNvPicPr>
            <a:picLocks noChangeAspect="1"/>
          </p:cNvPicPr>
          <p:nvPr/>
        </p:nvPicPr>
        <p:blipFill>
          <a:blip r:embed="rId3"/>
          <a:stretch>
            <a:fillRect/>
          </a:stretch>
        </p:blipFill>
        <p:spPr>
          <a:xfrm>
            <a:off x="10133045" y="6051936"/>
            <a:ext cx="1825760" cy="632833"/>
          </a:xfrm>
          <a:prstGeom prst="rect">
            <a:avLst/>
          </a:prstGeom>
        </p:spPr>
      </p:pic>
    </p:spTree>
    <p:extLst>
      <p:ext uri="{BB962C8B-B14F-4D97-AF65-F5344CB8AC3E}">
        <p14:creationId xmlns:p14="http://schemas.microsoft.com/office/powerpoint/2010/main" val="3981873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75153" y="404856"/>
            <a:ext cx="7729728" cy="1188720"/>
          </a:xfrm>
        </p:spPr>
        <p:txBody>
          <a:bodyPr/>
          <a:lstStyle/>
          <a:p>
            <a:r>
              <a:rPr lang="en-US" dirty="0"/>
              <a:t>Credit completion</a:t>
            </a:r>
          </a:p>
        </p:txBody>
      </p:sp>
      <p:sp>
        <p:nvSpPr>
          <p:cNvPr id="5" name="Content Placeholder 4"/>
          <p:cNvSpPr>
            <a:spLocks noGrp="1"/>
          </p:cNvSpPr>
          <p:nvPr>
            <p:ph sz="half" idx="1"/>
          </p:nvPr>
        </p:nvSpPr>
        <p:spPr>
          <a:xfrm>
            <a:off x="401217" y="1810139"/>
            <a:ext cx="5405814" cy="4730620"/>
          </a:xfrm>
        </p:spPr>
        <p:txBody>
          <a:bodyPr/>
          <a:lstStyle/>
          <a:p>
            <a:pPr marL="0" indent="0">
              <a:buNone/>
            </a:pPr>
            <a:r>
              <a:rPr lang="en-US" dirty="0"/>
              <a:t>Some data</a:t>
            </a:r>
          </a:p>
        </p:txBody>
      </p:sp>
      <p:sp>
        <p:nvSpPr>
          <p:cNvPr id="6" name="Content Placeholder 5"/>
          <p:cNvSpPr>
            <a:spLocks noGrp="1"/>
          </p:cNvSpPr>
          <p:nvPr>
            <p:ph sz="half" idx="2"/>
          </p:nvPr>
        </p:nvSpPr>
        <p:spPr>
          <a:xfrm>
            <a:off x="6422291" y="1928916"/>
            <a:ext cx="4746452" cy="4145311"/>
          </a:xfrm>
        </p:spPr>
        <p:txBody>
          <a:bodyPr/>
          <a:lstStyle/>
          <a:p>
            <a:pPr marL="0" indent="0">
              <a:buNone/>
            </a:pPr>
            <a:r>
              <a:rPr lang="en-US" dirty="0"/>
              <a:t>The plan:</a:t>
            </a:r>
          </a:p>
          <a:p>
            <a:pPr marL="0" indent="0">
              <a:buNone/>
            </a:pPr>
            <a:endParaRPr lang="en-US" dirty="0"/>
          </a:p>
          <a:p>
            <a:pPr marL="0" indent="0">
              <a:buNone/>
            </a:pPr>
            <a:r>
              <a:rPr lang="en-US" dirty="0"/>
              <a:t>Embedded tutoring</a:t>
            </a:r>
          </a:p>
          <a:p>
            <a:pPr marL="0" indent="0">
              <a:buNone/>
            </a:pPr>
            <a:r>
              <a:rPr lang="en-US" dirty="0"/>
              <a:t>May focus on lower-level math courses, due to their difficulty and importance across the curriculum</a:t>
            </a:r>
          </a:p>
          <a:p>
            <a:pPr marL="0" indent="0">
              <a:buNone/>
            </a:pPr>
            <a:r>
              <a:rPr lang="en-US" dirty="0"/>
              <a:t>Faculty development funding is included in Title III grant request</a:t>
            </a:r>
          </a:p>
          <a:p>
            <a:pPr marL="0" indent="0">
              <a:buNone/>
            </a:pPr>
            <a:r>
              <a:rPr lang="en-US" i="1" dirty="0">
                <a:solidFill>
                  <a:schemeClr val="bg1">
                    <a:lumMod val="50000"/>
                  </a:schemeClr>
                </a:solidFill>
              </a:rPr>
              <a:t>First-year Seminars – on voluntary basis</a:t>
            </a:r>
          </a:p>
          <a:p>
            <a:pPr marL="0" indent="0">
              <a:buNone/>
            </a:pPr>
            <a:endParaRPr lang="en-US" dirty="0"/>
          </a:p>
          <a:p>
            <a:pPr marL="0" indent="0">
              <a:buNone/>
            </a:pPr>
            <a:endParaRPr lang="en-US" dirty="0"/>
          </a:p>
        </p:txBody>
      </p:sp>
      <p:graphicFrame>
        <p:nvGraphicFramePr>
          <p:cNvPr id="7" name="Chart 6" descr="Bar chart of Percent of lower level credits not earned"/>
          <p:cNvGraphicFramePr>
            <a:graphicFrameLocks/>
          </p:cNvGraphicFramePr>
          <p:nvPr>
            <p:extLst>
              <p:ext uri="{D42A27DB-BD31-4B8C-83A1-F6EECF244321}">
                <p14:modId xmlns:p14="http://schemas.microsoft.com/office/powerpoint/2010/main" val="4119648195"/>
              </p:ext>
            </p:extLst>
          </p:nvPr>
        </p:nvGraphicFramePr>
        <p:xfrm>
          <a:off x="587330" y="2416239"/>
          <a:ext cx="5300286" cy="4036905"/>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descr="SUNY Oswego logo">
            <a:extLst>
              <a:ext uri="{FF2B5EF4-FFF2-40B4-BE49-F238E27FC236}">
                <a16:creationId xmlns:a16="http://schemas.microsoft.com/office/drawing/2014/main" id="{B7FAE2E7-0E81-8BFC-88C9-0ADB1F868FF1}"/>
              </a:ext>
            </a:extLst>
          </p:cNvPr>
          <p:cNvPicPr>
            <a:picLocks noChangeAspect="1"/>
          </p:cNvPicPr>
          <p:nvPr/>
        </p:nvPicPr>
        <p:blipFill>
          <a:blip r:embed="rId3"/>
          <a:stretch>
            <a:fillRect/>
          </a:stretch>
        </p:blipFill>
        <p:spPr>
          <a:xfrm>
            <a:off x="9557428" y="5862421"/>
            <a:ext cx="2319890" cy="804105"/>
          </a:xfrm>
          <a:prstGeom prst="rect">
            <a:avLst/>
          </a:prstGeom>
        </p:spPr>
      </p:pic>
    </p:spTree>
    <p:extLst>
      <p:ext uri="{BB962C8B-B14F-4D97-AF65-F5344CB8AC3E}">
        <p14:creationId xmlns:p14="http://schemas.microsoft.com/office/powerpoint/2010/main" val="3216911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31024" y="498161"/>
            <a:ext cx="9100038" cy="1188720"/>
          </a:xfrm>
        </p:spPr>
        <p:txBody>
          <a:bodyPr>
            <a:normAutofit fontScale="90000"/>
          </a:bodyPr>
          <a:lstStyle/>
          <a:p>
            <a:r>
              <a:rPr lang="en-US" dirty="0"/>
              <a:t>Credit completion, Belongingness, and degree attainment is the domain of the faculty</a:t>
            </a:r>
          </a:p>
        </p:txBody>
      </p:sp>
      <p:graphicFrame>
        <p:nvGraphicFramePr>
          <p:cNvPr id="10" name="Table 9">
            <a:extLst>
              <a:ext uri="{FF2B5EF4-FFF2-40B4-BE49-F238E27FC236}">
                <a16:creationId xmlns:a16="http://schemas.microsoft.com/office/drawing/2014/main" id="{C8278E4F-040E-EC20-9A93-14387D600C06}"/>
              </a:ext>
            </a:extLst>
          </p:cNvPr>
          <p:cNvGraphicFramePr>
            <a:graphicFrameLocks noGrp="1"/>
          </p:cNvGraphicFramePr>
          <p:nvPr>
            <p:extLst>
              <p:ext uri="{D42A27DB-BD31-4B8C-83A1-F6EECF244321}">
                <p14:modId xmlns:p14="http://schemas.microsoft.com/office/powerpoint/2010/main" val="1127162034"/>
              </p:ext>
            </p:extLst>
          </p:nvPr>
        </p:nvGraphicFramePr>
        <p:xfrm>
          <a:off x="552090" y="1867339"/>
          <a:ext cx="11343735" cy="4749159"/>
        </p:xfrm>
        <a:graphic>
          <a:graphicData uri="http://schemas.openxmlformats.org/drawingml/2006/table">
            <a:tbl>
              <a:tblPr>
                <a:tableStyleId>{5C22544A-7EE6-4342-B048-85BDC9FD1C3A}</a:tableStyleId>
              </a:tblPr>
              <a:tblGrid>
                <a:gridCol w="3330033">
                  <a:extLst>
                    <a:ext uri="{9D8B030D-6E8A-4147-A177-3AD203B41FA5}">
                      <a16:colId xmlns:a16="http://schemas.microsoft.com/office/drawing/2014/main" val="692011535"/>
                    </a:ext>
                  </a:extLst>
                </a:gridCol>
                <a:gridCol w="1190320">
                  <a:extLst>
                    <a:ext uri="{9D8B030D-6E8A-4147-A177-3AD203B41FA5}">
                      <a16:colId xmlns:a16="http://schemas.microsoft.com/office/drawing/2014/main" val="3173460552"/>
                    </a:ext>
                  </a:extLst>
                </a:gridCol>
                <a:gridCol w="1072964">
                  <a:extLst>
                    <a:ext uri="{9D8B030D-6E8A-4147-A177-3AD203B41FA5}">
                      <a16:colId xmlns:a16="http://schemas.microsoft.com/office/drawing/2014/main" val="1442421846"/>
                    </a:ext>
                  </a:extLst>
                </a:gridCol>
                <a:gridCol w="5750418">
                  <a:extLst>
                    <a:ext uri="{9D8B030D-6E8A-4147-A177-3AD203B41FA5}">
                      <a16:colId xmlns:a16="http://schemas.microsoft.com/office/drawing/2014/main" val="4111614372"/>
                    </a:ext>
                  </a:extLst>
                </a:gridCol>
              </a:tblGrid>
              <a:tr h="923925">
                <a:tc>
                  <a:txBody>
                    <a:bodyPr/>
                    <a:lstStyle/>
                    <a:p>
                      <a:pPr algn="l" fontAlgn="ctr"/>
                      <a:r>
                        <a:rPr lang="en-US" sz="1600" u="none" strike="noStrike" dirty="0">
                          <a:effectLst/>
                        </a:rPr>
                        <a:t>High Impact Practice Areas</a:t>
                      </a:r>
                      <a:endParaRPr lang="en-US" sz="1600" b="0" i="0" u="none" strike="noStrike" dirty="0">
                        <a:solidFill>
                          <a:srgbClr val="000000"/>
                        </a:solidFill>
                        <a:effectLst/>
                        <a:latin typeface="Calibri" panose="020F0502020204030204" pitchFamily="34" charset="0"/>
                      </a:endParaRPr>
                    </a:p>
                  </a:txBody>
                  <a:tcPr marL="5813" marR="5813" marT="5813" marB="0" anchor="ctr">
                    <a:solidFill>
                      <a:schemeClr val="accent1">
                        <a:tint val="20000"/>
                      </a:schemeClr>
                    </a:solidFill>
                  </a:tcPr>
                </a:tc>
                <a:tc>
                  <a:txBody>
                    <a:bodyPr/>
                    <a:lstStyle/>
                    <a:p>
                      <a:pPr algn="l" fontAlgn="ctr"/>
                      <a:r>
                        <a:rPr lang="en-US" sz="1600" u="none" strike="noStrike" dirty="0">
                          <a:effectLst/>
                        </a:rPr>
                        <a:t>Potential for First year Impact</a:t>
                      </a:r>
                      <a:endParaRPr lang="en-US" sz="1600" b="0" i="0" u="none" strike="noStrike" dirty="0">
                        <a:solidFill>
                          <a:srgbClr val="000000"/>
                        </a:solidFill>
                        <a:effectLst/>
                        <a:latin typeface="Calibri" panose="020F0502020204030204" pitchFamily="34" charset="0"/>
                      </a:endParaRPr>
                    </a:p>
                  </a:txBody>
                  <a:tcPr marL="5813" marR="5813" marT="5813" marB="0" anchor="ctr">
                    <a:solidFill>
                      <a:schemeClr val="accent1">
                        <a:tint val="20000"/>
                      </a:schemeClr>
                    </a:solidFill>
                  </a:tcPr>
                </a:tc>
                <a:tc>
                  <a:txBody>
                    <a:bodyPr/>
                    <a:lstStyle/>
                    <a:p>
                      <a:pPr algn="l" fontAlgn="ctr"/>
                      <a:r>
                        <a:rPr lang="en-US" sz="1600" u="none" strike="noStrike" dirty="0">
                          <a:effectLst/>
                        </a:rPr>
                        <a:t>Universally Available or Required</a:t>
                      </a:r>
                      <a:endParaRPr lang="en-US" sz="1600" b="0" i="0" u="none" strike="noStrike" dirty="0">
                        <a:solidFill>
                          <a:srgbClr val="000000"/>
                        </a:solidFill>
                        <a:effectLst/>
                        <a:latin typeface="Calibri" panose="020F0502020204030204" pitchFamily="34" charset="0"/>
                      </a:endParaRPr>
                    </a:p>
                  </a:txBody>
                  <a:tcPr marL="5813" marR="5813" marT="5813" marB="0" anchor="ctr">
                    <a:solidFill>
                      <a:schemeClr val="accent1">
                        <a:tint val="20000"/>
                      </a:schemeClr>
                    </a:solidFill>
                  </a:tcPr>
                </a:tc>
                <a:tc>
                  <a:txBody>
                    <a:bodyPr/>
                    <a:lstStyle/>
                    <a:p>
                      <a:pPr algn="l" fontAlgn="ctr"/>
                      <a:r>
                        <a:rPr lang="en-US" sz="1600" u="none" strike="noStrike" dirty="0">
                          <a:effectLst/>
                        </a:rPr>
                        <a:t>Comments</a:t>
                      </a:r>
                      <a:endParaRPr lang="en-US" sz="1600" b="0" i="0" u="none" strike="noStrike" dirty="0">
                        <a:solidFill>
                          <a:srgbClr val="000000"/>
                        </a:solidFill>
                        <a:effectLst/>
                        <a:latin typeface="Calibri" panose="020F0502020204030204" pitchFamily="34" charset="0"/>
                      </a:endParaRPr>
                    </a:p>
                  </a:txBody>
                  <a:tcPr marL="5813" marR="5813" marT="5813" marB="0" anchor="ctr">
                    <a:solidFill>
                      <a:schemeClr val="accent1">
                        <a:tint val="20000"/>
                      </a:schemeClr>
                    </a:solidFill>
                  </a:tcPr>
                </a:tc>
                <a:extLst>
                  <a:ext uri="{0D108BD9-81ED-4DB2-BD59-A6C34878D82A}">
                    <a16:rowId xmlns:a16="http://schemas.microsoft.com/office/drawing/2014/main" val="838153142"/>
                  </a:ext>
                </a:extLst>
              </a:tr>
              <a:tr h="307975">
                <a:tc>
                  <a:txBody>
                    <a:bodyPr/>
                    <a:lstStyle/>
                    <a:p>
                      <a:pPr algn="l" fontAlgn="b"/>
                      <a:r>
                        <a:rPr lang="en-US" sz="1600" u="none" strike="noStrike" dirty="0">
                          <a:effectLst/>
                        </a:rPr>
                        <a:t>Capstone Courses and Projects</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a:effectLst/>
                        </a:rPr>
                        <a:t>No</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a:effectLst/>
                        </a:rPr>
                        <a:t>Yes</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dirty="0">
                          <a:effectLst/>
                        </a:rPr>
                        <a:t>Structure varies by major</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extLst>
                  <a:ext uri="{0D108BD9-81ED-4DB2-BD59-A6C34878D82A}">
                    <a16:rowId xmlns:a16="http://schemas.microsoft.com/office/drawing/2014/main" val="4165748296"/>
                  </a:ext>
                </a:extLst>
              </a:tr>
              <a:tr h="307975">
                <a:tc>
                  <a:txBody>
                    <a:bodyPr/>
                    <a:lstStyle/>
                    <a:p>
                      <a:pPr algn="l" fontAlgn="b"/>
                      <a:r>
                        <a:rPr lang="en-US" sz="1600" u="none" strike="noStrike" dirty="0">
                          <a:effectLst/>
                        </a:rPr>
                        <a:t>Collaborative Assignments and Projects</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dirty="0">
                          <a:effectLst/>
                        </a:rPr>
                        <a:t>Possible</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b="0" i="0" u="none" strike="noStrike" dirty="0">
                          <a:solidFill>
                            <a:srgbClr val="000000"/>
                          </a:solidFill>
                          <a:effectLst/>
                          <a:latin typeface="Calibri" panose="020F0502020204030204" pitchFamily="34" charset="0"/>
                        </a:rPr>
                        <a:t>No</a:t>
                      </a:r>
                    </a:p>
                  </a:txBody>
                  <a:tcPr marL="5813" marR="5813" marT="5813" marB="0" anchor="b">
                    <a:solidFill>
                      <a:schemeClr val="bg2"/>
                    </a:solidFill>
                  </a:tcPr>
                </a:tc>
                <a:tc>
                  <a:txBody>
                    <a:bodyPr/>
                    <a:lstStyle/>
                    <a:p>
                      <a:pPr algn="l" fontAlgn="b"/>
                      <a:r>
                        <a:rPr lang="en-US" sz="1600" u="none" strike="noStrike" dirty="0">
                          <a:effectLst/>
                        </a:rPr>
                        <a:t>Any use of this HIP is on a teacher-by-teacher basis right now</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extLst>
                  <a:ext uri="{0D108BD9-81ED-4DB2-BD59-A6C34878D82A}">
                    <a16:rowId xmlns:a16="http://schemas.microsoft.com/office/drawing/2014/main" val="2303673631"/>
                  </a:ext>
                </a:extLst>
              </a:tr>
              <a:tr h="307975">
                <a:tc>
                  <a:txBody>
                    <a:bodyPr/>
                    <a:lstStyle/>
                    <a:p>
                      <a:pPr algn="l" fontAlgn="b"/>
                      <a:r>
                        <a:rPr lang="en-US" sz="1600" u="none" strike="noStrike" dirty="0">
                          <a:effectLst/>
                        </a:rPr>
                        <a:t>Common Intellectual Experiences</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a:effectLst/>
                        </a:rPr>
                        <a:t>Possible</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a:effectLst/>
                        </a:rPr>
                        <a:t>Yes</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dirty="0">
                          <a:effectLst/>
                        </a:rPr>
                        <a:t>GST 104 will be common, but does not focus on intellectual development</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extLst>
                  <a:ext uri="{0D108BD9-81ED-4DB2-BD59-A6C34878D82A}">
                    <a16:rowId xmlns:a16="http://schemas.microsoft.com/office/drawing/2014/main" val="350961166"/>
                  </a:ext>
                </a:extLst>
              </a:tr>
              <a:tr h="307975">
                <a:tc>
                  <a:txBody>
                    <a:bodyPr/>
                    <a:lstStyle/>
                    <a:p>
                      <a:pPr algn="l" fontAlgn="b"/>
                      <a:r>
                        <a:rPr lang="en-US" sz="1600" u="none" strike="noStrike" dirty="0">
                          <a:effectLst/>
                        </a:rPr>
                        <a:t>Diversity Learning</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a:effectLst/>
                        </a:rPr>
                        <a:t>Possible</a:t>
                      </a:r>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a:effectLst/>
                        </a:rPr>
                        <a:t>Yes, Gen Ed</a:t>
                      </a:r>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dirty="0">
                          <a:effectLst/>
                        </a:rPr>
                        <a:t>Not a freshman focus currently</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extLst>
                  <a:ext uri="{0D108BD9-81ED-4DB2-BD59-A6C34878D82A}">
                    <a16:rowId xmlns:a16="http://schemas.microsoft.com/office/drawing/2014/main" val="260612972"/>
                  </a:ext>
                </a:extLst>
              </a:tr>
              <a:tr h="307975">
                <a:tc>
                  <a:txBody>
                    <a:bodyPr/>
                    <a:lstStyle/>
                    <a:p>
                      <a:pPr algn="l" fontAlgn="b"/>
                      <a:r>
                        <a:rPr lang="en-US" sz="1600" u="none" strike="noStrike" dirty="0">
                          <a:effectLst/>
                        </a:rPr>
                        <a:t>Global Learning</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a:effectLst/>
                        </a:rPr>
                        <a:t>Some</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a:effectLst/>
                        </a:rPr>
                        <a:t>No</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dirty="0">
                          <a:effectLst/>
                        </a:rPr>
                        <a:t>Not a freshman focus</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extLst>
                  <a:ext uri="{0D108BD9-81ED-4DB2-BD59-A6C34878D82A}">
                    <a16:rowId xmlns:a16="http://schemas.microsoft.com/office/drawing/2014/main" val="2922441371"/>
                  </a:ext>
                </a:extLst>
              </a:tr>
              <a:tr h="307975">
                <a:tc>
                  <a:txBody>
                    <a:bodyPr/>
                    <a:lstStyle/>
                    <a:p>
                      <a:pPr algn="l" fontAlgn="b"/>
                      <a:r>
                        <a:rPr lang="en-US" sz="1600" u="none" strike="noStrike" dirty="0" err="1">
                          <a:effectLst/>
                        </a:rPr>
                        <a:t>ePortfolios</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a:effectLst/>
                        </a:rPr>
                        <a:t>No</a:t>
                      </a:r>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dirty="0">
                          <a:effectLst/>
                        </a:rPr>
                        <a:t>Not used here</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extLst>
                  <a:ext uri="{0D108BD9-81ED-4DB2-BD59-A6C34878D82A}">
                    <a16:rowId xmlns:a16="http://schemas.microsoft.com/office/drawing/2014/main" val="2657840281"/>
                  </a:ext>
                </a:extLst>
              </a:tr>
              <a:tr h="307975">
                <a:tc>
                  <a:txBody>
                    <a:bodyPr/>
                    <a:lstStyle/>
                    <a:p>
                      <a:pPr algn="l" fontAlgn="b"/>
                      <a:r>
                        <a:rPr lang="en-US" sz="1600" u="none" strike="noStrike" dirty="0">
                          <a:effectLst/>
                        </a:rPr>
                        <a:t>First-year Seminars</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dirty="0">
                          <a:effectLst/>
                        </a:rPr>
                        <a:t>Yes</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dirty="0">
                          <a:effectLst/>
                        </a:rPr>
                        <a:t>No</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b="0" i="0" u="none" strike="noStrike" dirty="0">
                          <a:solidFill>
                            <a:srgbClr val="000000"/>
                          </a:solidFill>
                          <a:effectLst/>
                          <a:latin typeface="+mn-lt"/>
                        </a:rPr>
                        <a:t>Voluntary basis</a:t>
                      </a:r>
                    </a:p>
                  </a:txBody>
                  <a:tcPr marL="5813" marR="5813" marT="5813" marB="0" anchor="b">
                    <a:noFill/>
                  </a:tcPr>
                </a:tc>
                <a:extLst>
                  <a:ext uri="{0D108BD9-81ED-4DB2-BD59-A6C34878D82A}">
                    <a16:rowId xmlns:a16="http://schemas.microsoft.com/office/drawing/2014/main" val="689767899"/>
                  </a:ext>
                </a:extLst>
              </a:tr>
              <a:tr h="307975">
                <a:tc>
                  <a:txBody>
                    <a:bodyPr/>
                    <a:lstStyle/>
                    <a:p>
                      <a:pPr algn="l" fontAlgn="b"/>
                      <a:r>
                        <a:rPr lang="en-US" sz="1600" u="none" strike="noStrike">
                          <a:effectLst/>
                        </a:rPr>
                        <a:t>Internships</a:t>
                      </a:r>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dirty="0">
                          <a:effectLst/>
                        </a:rPr>
                        <a:t>No</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dirty="0">
                          <a:effectLst/>
                        </a:rPr>
                        <a:t>No</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effectLst/>
                        </a:rPr>
                        <a:t>Access and use varies by major</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extLst>
                  <a:ext uri="{0D108BD9-81ED-4DB2-BD59-A6C34878D82A}">
                    <a16:rowId xmlns:a16="http://schemas.microsoft.com/office/drawing/2014/main" val="951069307"/>
                  </a:ext>
                </a:extLst>
              </a:tr>
              <a:tr h="307975">
                <a:tc>
                  <a:txBody>
                    <a:bodyPr/>
                    <a:lstStyle/>
                    <a:p>
                      <a:pPr algn="l" fontAlgn="b"/>
                      <a:r>
                        <a:rPr lang="en-US" sz="1600" u="none" strike="noStrike">
                          <a:effectLst/>
                        </a:rPr>
                        <a:t>Learning Communities</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a:effectLst/>
                        </a:rPr>
                        <a:t>Possible</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a:effectLst/>
                        </a:rPr>
                        <a:t>No</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dirty="0">
                          <a:effectLst/>
                        </a:rPr>
                        <a:t>Not used here currently; Student Affairs is studying</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extLst>
                  <a:ext uri="{0D108BD9-81ED-4DB2-BD59-A6C34878D82A}">
                    <a16:rowId xmlns:a16="http://schemas.microsoft.com/office/drawing/2014/main" val="2405232018"/>
                  </a:ext>
                </a:extLst>
              </a:tr>
              <a:tr h="307975">
                <a:tc>
                  <a:txBody>
                    <a:bodyPr/>
                    <a:lstStyle/>
                    <a:p>
                      <a:pPr algn="l" fontAlgn="b"/>
                      <a:r>
                        <a:rPr lang="en-US" sz="1600" u="none" strike="noStrike">
                          <a:effectLst/>
                        </a:rPr>
                        <a:t>Service Learning</a:t>
                      </a:r>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a:effectLst/>
                        </a:rPr>
                        <a:t>Possible</a:t>
                      </a:r>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a:effectLst/>
                        </a:rPr>
                        <a:t>No</a:t>
                      </a:r>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dirty="0">
                          <a:effectLst/>
                        </a:rPr>
                        <a:t>Limited use through some GST courses; voluntary basis</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extLst>
                  <a:ext uri="{0D108BD9-81ED-4DB2-BD59-A6C34878D82A}">
                    <a16:rowId xmlns:a16="http://schemas.microsoft.com/office/drawing/2014/main" val="2337202083"/>
                  </a:ext>
                </a:extLst>
              </a:tr>
              <a:tr h="307975">
                <a:tc>
                  <a:txBody>
                    <a:bodyPr/>
                    <a:lstStyle/>
                    <a:p>
                      <a:pPr algn="l" fontAlgn="b"/>
                      <a:r>
                        <a:rPr lang="en-US" sz="1600" u="none" strike="noStrike">
                          <a:effectLst/>
                        </a:rPr>
                        <a:t>Undergraduate Research</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a:effectLst/>
                        </a:rPr>
                        <a:t>No</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algn="l" fontAlgn="b"/>
                      <a:r>
                        <a:rPr lang="en-US" sz="1600" u="none" strike="noStrike">
                          <a:effectLst/>
                        </a:rPr>
                        <a:t>No</a:t>
                      </a:r>
                      <a:endParaRPr lang="en-US" sz="1600" b="0" i="0" u="none" strike="noStrike">
                        <a:solidFill>
                          <a:srgbClr val="000000"/>
                        </a:solidFill>
                        <a:effectLst/>
                        <a:latin typeface="Calibri" panose="020F0502020204030204" pitchFamily="34" charset="0"/>
                      </a:endParaRPr>
                    </a:p>
                  </a:txBody>
                  <a:tcPr marL="5813" marR="5813" marT="5813" marB="0" anchor="b">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effectLst/>
                        </a:rPr>
                        <a:t>Access and use varies by major</a:t>
                      </a:r>
                      <a:endParaRPr lang="en-US" sz="1600" b="0" i="0" u="none" strike="noStrike" dirty="0">
                        <a:solidFill>
                          <a:srgbClr val="000000"/>
                        </a:solidFill>
                        <a:effectLst/>
                        <a:latin typeface="Calibri" panose="020F0502020204030204" pitchFamily="34" charset="0"/>
                      </a:endParaRPr>
                    </a:p>
                  </a:txBody>
                  <a:tcPr marL="5813" marR="5813" marT="5813" marB="0" anchor="b">
                    <a:noFill/>
                  </a:tcPr>
                </a:tc>
                <a:extLst>
                  <a:ext uri="{0D108BD9-81ED-4DB2-BD59-A6C34878D82A}">
                    <a16:rowId xmlns:a16="http://schemas.microsoft.com/office/drawing/2014/main" val="4142042569"/>
                  </a:ext>
                </a:extLst>
              </a:tr>
              <a:tr h="251991">
                <a:tc>
                  <a:txBody>
                    <a:bodyPr/>
                    <a:lstStyle/>
                    <a:p>
                      <a:pPr algn="l" fontAlgn="b"/>
                      <a:r>
                        <a:rPr lang="en-US" sz="1600" u="none" strike="noStrike">
                          <a:effectLst/>
                        </a:rPr>
                        <a:t>Writing-Intensive Courses</a:t>
                      </a:r>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a:effectLst/>
                        </a:rPr>
                        <a:t>Yes</a:t>
                      </a:r>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a:effectLst/>
                        </a:rPr>
                        <a:t>Yes</a:t>
                      </a:r>
                      <a:endParaRPr lang="en-US" sz="1600" b="0" i="0" u="none" strike="noStrike">
                        <a:solidFill>
                          <a:srgbClr val="000000"/>
                        </a:solidFill>
                        <a:effectLst/>
                        <a:latin typeface="Calibri" panose="020F0502020204030204" pitchFamily="34" charset="0"/>
                      </a:endParaRPr>
                    </a:p>
                  </a:txBody>
                  <a:tcPr marL="5813" marR="5813" marT="5813" marB="0" anchor="b">
                    <a:solidFill>
                      <a:schemeClr val="bg2"/>
                    </a:solidFill>
                  </a:tcPr>
                </a:tc>
                <a:tc>
                  <a:txBody>
                    <a:bodyPr/>
                    <a:lstStyle/>
                    <a:p>
                      <a:pPr algn="l" fontAlgn="b"/>
                      <a:r>
                        <a:rPr lang="en-US" sz="1600" u="none" strike="noStrike" dirty="0">
                          <a:effectLst/>
                        </a:rPr>
                        <a:t>Heavy reliance on adjunct and visiting faculty for ENG 102</a:t>
                      </a:r>
                      <a:endParaRPr lang="en-US" sz="1600" b="0" i="0" u="none" strike="noStrike" dirty="0">
                        <a:solidFill>
                          <a:srgbClr val="000000"/>
                        </a:solidFill>
                        <a:effectLst/>
                        <a:latin typeface="Calibri" panose="020F0502020204030204" pitchFamily="34" charset="0"/>
                      </a:endParaRPr>
                    </a:p>
                  </a:txBody>
                  <a:tcPr marL="5813" marR="5813" marT="5813" marB="0" anchor="b">
                    <a:solidFill>
                      <a:schemeClr val="bg2"/>
                    </a:solidFill>
                  </a:tcPr>
                </a:tc>
                <a:extLst>
                  <a:ext uri="{0D108BD9-81ED-4DB2-BD59-A6C34878D82A}">
                    <a16:rowId xmlns:a16="http://schemas.microsoft.com/office/drawing/2014/main" val="324495328"/>
                  </a:ext>
                </a:extLst>
              </a:tr>
            </a:tbl>
          </a:graphicData>
        </a:graphic>
      </p:graphicFrame>
    </p:spTree>
    <p:extLst>
      <p:ext uri="{BB962C8B-B14F-4D97-AF65-F5344CB8AC3E}">
        <p14:creationId xmlns:p14="http://schemas.microsoft.com/office/powerpoint/2010/main" val="4016424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DE6ABE-00BB-45F6-35FC-24F55D298C95}"/>
              </a:ext>
            </a:extLst>
          </p:cNvPr>
          <p:cNvSpPr>
            <a:spLocks noGrp="1"/>
          </p:cNvSpPr>
          <p:nvPr>
            <p:ph type="title"/>
          </p:nvPr>
        </p:nvSpPr>
        <p:spPr/>
        <p:txBody>
          <a:bodyPr/>
          <a:lstStyle/>
          <a:p>
            <a:r>
              <a:rPr lang="en-US" dirty="0"/>
              <a:t>Activities &amp; events</a:t>
            </a:r>
          </a:p>
        </p:txBody>
      </p:sp>
      <p:sp>
        <p:nvSpPr>
          <p:cNvPr id="6" name="Content Placeholder 5">
            <a:extLst>
              <a:ext uri="{FF2B5EF4-FFF2-40B4-BE49-F238E27FC236}">
                <a16:creationId xmlns:a16="http://schemas.microsoft.com/office/drawing/2014/main" id="{0E03ED8B-9538-CCB5-BAD8-E9E40D5B7B66}"/>
              </a:ext>
            </a:extLst>
          </p:cNvPr>
          <p:cNvSpPr>
            <a:spLocks noGrp="1"/>
          </p:cNvSpPr>
          <p:nvPr>
            <p:ph idx="1"/>
          </p:nvPr>
        </p:nvSpPr>
        <p:spPr/>
        <p:txBody>
          <a:bodyPr/>
          <a:lstStyle/>
          <a:p>
            <a:r>
              <a:rPr lang="en-US" dirty="0"/>
              <a:t>Great Lakes Institute</a:t>
            </a:r>
          </a:p>
          <a:p>
            <a:r>
              <a:rPr lang="en-US" dirty="0"/>
              <a:t>Rich and Pour Café</a:t>
            </a:r>
          </a:p>
          <a:p>
            <a:r>
              <a:rPr lang="en-US" dirty="0"/>
              <a:t>SUNY CIT Conference (May 23 – 26)</a:t>
            </a:r>
          </a:p>
          <a:p>
            <a:r>
              <a:rPr lang="en-US" dirty="0"/>
              <a:t>Romeo and Juliet; BFA Shows; State Singers/College Choir</a:t>
            </a:r>
          </a:p>
          <a:p>
            <a:r>
              <a:rPr lang="en-US" dirty="0"/>
              <a:t>QUEST – April 19</a:t>
            </a:r>
            <a:r>
              <a:rPr lang="en-US" baseline="30000" dirty="0"/>
              <a:t>th</a:t>
            </a:r>
            <a:r>
              <a:rPr lang="en-US" dirty="0"/>
              <a:t> and April 18</a:t>
            </a:r>
            <a:r>
              <a:rPr lang="en-US" baseline="30000" dirty="0"/>
              <a:t>th</a:t>
            </a:r>
            <a:r>
              <a:rPr lang="en-US" dirty="0"/>
              <a:t> at 5:30 at Syracuse campus</a:t>
            </a:r>
          </a:p>
          <a:p>
            <a:r>
              <a:rPr lang="en-US" dirty="0"/>
              <a:t>Serving our access mission with online programs (IPS, Business, others) and minors; </a:t>
            </a:r>
            <a:r>
              <a:rPr lang="en-US" dirty="0" err="1"/>
              <a:t>microcredentials</a:t>
            </a:r>
            <a:r>
              <a:rPr lang="en-US" dirty="0"/>
              <a:t>; work on PLA</a:t>
            </a:r>
          </a:p>
          <a:p>
            <a:r>
              <a:rPr lang="en-US" dirty="0"/>
              <a:t>Library Research Party (April 25)</a:t>
            </a:r>
          </a:p>
          <a:p>
            <a:endParaRPr lang="en-US" dirty="0"/>
          </a:p>
        </p:txBody>
      </p:sp>
      <p:pic>
        <p:nvPicPr>
          <p:cNvPr id="7" name="Picture 6" descr="SUNY Oswego logo">
            <a:extLst>
              <a:ext uri="{FF2B5EF4-FFF2-40B4-BE49-F238E27FC236}">
                <a16:creationId xmlns:a16="http://schemas.microsoft.com/office/drawing/2014/main" id="{48D01B12-AA0F-39F9-DCBF-F35695A94017}"/>
              </a:ext>
            </a:extLst>
          </p:cNvPr>
          <p:cNvPicPr>
            <a:picLocks noChangeAspect="1"/>
          </p:cNvPicPr>
          <p:nvPr/>
        </p:nvPicPr>
        <p:blipFill>
          <a:blip r:embed="rId2"/>
          <a:stretch>
            <a:fillRect/>
          </a:stretch>
        </p:blipFill>
        <p:spPr>
          <a:xfrm>
            <a:off x="9960864" y="6038607"/>
            <a:ext cx="2070012" cy="717494"/>
          </a:xfrm>
          <a:prstGeom prst="rect">
            <a:avLst/>
          </a:prstGeom>
        </p:spPr>
      </p:pic>
    </p:spTree>
    <p:extLst>
      <p:ext uri="{BB962C8B-B14F-4D97-AF65-F5344CB8AC3E}">
        <p14:creationId xmlns:p14="http://schemas.microsoft.com/office/powerpoint/2010/main" val="479165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396DA-B243-1249-885F-E36ABB269A23}"/>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AF26DABB-1D1B-7DD7-D69C-24F7096C363E}"/>
              </a:ext>
            </a:extLst>
          </p:cNvPr>
          <p:cNvSpPr>
            <a:spLocks noGrp="1"/>
          </p:cNvSpPr>
          <p:nvPr>
            <p:ph idx="1"/>
          </p:nvPr>
        </p:nvSpPr>
        <p:spPr/>
        <p:txBody>
          <a:bodyPr/>
          <a:lstStyle/>
          <a:p>
            <a:r>
              <a:rPr lang="en-US" dirty="0"/>
              <a:t>Enrollment – Updates, Planning</a:t>
            </a:r>
          </a:p>
          <a:p>
            <a:r>
              <a:rPr lang="en-US" dirty="0"/>
              <a:t>Student Success Equity Intensive (SSEI) </a:t>
            </a:r>
          </a:p>
          <a:p>
            <a:pPr lvl="1"/>
            <a:r>
              <a:rPr lang="en-US" dirty="0"/>
              <a:t>Data</a:t>
            </a:r>
          </a:p>
          <a:p>
            <a:pPr lvl="1"/>
            <a:r>
              <a:rPr lang="en-US" dirty="0"/>
              <a:t>Projects</a:t>
            </a:r>
          </a:p>
          <a:p>
            <a:r>
              <a:rPr lang="en-US" dirty="0"/>
              <a:t>First Year Seminars</a:t>
            </a:r>
          </a:p>
          <a:p>
            <a:r>
              <a:rPr lang="en-US" dirty="0"/>
              <a:t>Other items</a:t>
            </a:r>
          </a:p>
        </p:txBody>
      </p:sp>
      <p:pic>
        <p:nvPicPr>
          <p:cNvPr id="4" name="Picture 3" descr="Logo&#10;&#10;Description automatically generated">
            <a:extLst>
              <a:ext uri="{FF2B5EF4-FFF2-40B4-BE49-F238E27FC236}">
                <a16:creationId xmlns:a16="http://schemas.microsoft.com/office/drawing/2014/main" id="{363B5986-30C9-51BD-B513-70238B121A40}"/>
              </a:ext>
            </a:extLst>
          </p:cNvPr>
          <p:cNvPicPr>
            <a:picLocks noChangeAspect="1"/>
          </p:cNvPicPr>
          <p:nvPr/>
        </p:nvPicPr>
        <p:blipFill>
          <a:blip r:embed="rId2"/>
          <a:stretch>
            <a:fillRect/>
          </a:stretch>
        </p:blipFill>
        <p:spPr>
          <a:xfrm>
            <a:off x="9760213" y="5893308"/>
            <a:ext cx="2319890" cy="804105"/>
          </a:xfrm>
          <a:prstGeom prst="rect">
            <a:avLst/>
          </a:prstGeom>
        </p:spPr>
      </p:pic>
    </p:spTree>
    <p:extLst>
      <p:ext uri="{BB962C8B-B14F-4D97-AF65-F5344CB8AC3E}">
        <p14:creationId xmlns:p14="http://schemas.microsoft.com/office/powerpoint/2010/main" val="4247964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descr="Graph of Fall enrollments from 2012 through 2022"/>
          <p:cNvGraphicFramePr>
            <a:graphicFrameLocks/>
          </p:cNvGraphicFramePr>
          <p:nvPr>
            <p:extLst>
              <p:ext uri="{D42A27DB-BD31-4B8C-83A1-F6EECF244321}">
                <p14:modId xmlns:p14="http://schemas.microsoft.com/office/powerpoint/2010/main" val="701035122"/>
              </p:ext>
            </p:extLst>
          </p:nvPr>
        </p:nvGraphicFramePr>
        <p:xfrm>
          <a:off x="839586" y="805938"/>
          <a:ext cx="8636924" cy="579397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9476510" y="1117600"/>
            <a:ext cx="2319250" cy="2585323"/>
          </a:xfrm>
          <a:prstGeom prst="rect">
            <a:avLst/>
          </a:prstGeom>
          <a:noFill/>
        </p:spPr>
        <p:txBody>
          <a:bodyPr wrap="square" rtlCol="0">
            <a:spAutoFit/>
          </a:bodyPr>
          <a:lstStyle/>
          <a:p>
            <a:endParaRPr lang="en-US" dirty="0"/>
          </a:p>
          <a:p>
            <a:r>
              <a:rPr lang="en-US" dirty="0"/>
              <a:t>6,800 is truly  extraordinarily low.</a:t>
            </a:r>
          </a:p>
          <a:p>
            <a:endParaRPr lang="en-US" dirty="0"/>
          </a:p>
          <a:p>
            <a:r>
              <a:rPr lang="en-US" dirty="0"/>
              <a:t>Let’s dig a bit deeper to understand where we were, where we are, and where we might be going.</a:t>
            </a:r>
          </a:p>
        </p:txBody>
      </p:sp>
      <p:pic>
        <p:nvPicPr>
          <p:cNvPr id="2" name="Picture 1" descr="SUNY Oswego Logo">
            <a:extLst>
              <a:ext uri="{FF2B5EF4-FFF2-40B4-BE49-F238E27FC236}">
                <a16:creationId xmlns:a16="http://schemas.microsoft.com/office/drawing/2014/main" id="{0ADE85E6-140C-610F-4352-0D627C891721}"/>
              </a:ext>
            </a:extLst>
          </p:cNvPr>
          <p:cNvPicPr>
            <a:picLocks noChangeAspect="1"/>
          </p:cNvPicPr>
          <p:nvPr/>
        </p:nvPicPr>
        <p:blipFill>
          <a:blip r:embed="rId4"/>
          <a:stretch>
            <a:fillRect/>
          </a:stretch>
        </p:blipFill>
        <p:spPr>
          <a:xfrm>
            <a:off x="10094200" y="6092890"/>
            <a:ext cx="1967241" cy="681872"/>
          </a:xfrm>
          <a:prstGeom prst="rect">
            <a:avLst/>
          </a:prstGeom>
        </p:spPr>
      </p:pic>
    </p:spTree>
    <p:extLst>
      <p:ext uri="{BB962C8B-B14F-4D97-AF65-F5344CB8AC3E}">
        <p14:creationId xmlns:p14="http://schemas.microsoft.com/office/powerpoint/2010/main" val="2435982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descr="Graph of fall enrollments compared to fall graduate enrollments (2012-2022)&#10;"/>
          <p:cNvGraphicFramePr>
            <a:graphicFrameLocks/>
          </p:cNvGraphicFramePr>
          <p:nvPr>
            <p:extLst>
              <p:ext uri="{D42A27DB-BD31-4B8C-83A1-F6EECF244321}">
                <p14:modId xmlns:p14="http://schemas.microsoft.com/office/powerpoint/2010/main" val="44050569"/>
              </p:ext>
            </p:extLst>
          </p:nvPr>
        </p:nvGraphicFramePr>
        <p:xfrm>
          <a:off x="1099994" y="280936"/>
          <a:ext cx="9052560" cy="6068291"/>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descr="Logo&#10;&#10;Description automatically generated">
            <a:extLst>
              <a:ext uri="{FF2B5EF4-FFF2-40B4-BE49-F238E27FC236}">
                <a16:creationId xmlns:a16="http://schemas.microsoft.com/office/drawing/2014/main" id="{908DA7CB-E9E6-C29E-0C04-8CF7CC6F2A25}"/>
              </a:ext>
            </a:extLst>
          </p:cNvPr>
          <p:cNvPicPr>
            <a:picLocks noChangeAspect="1"/>
          </p:cNvPicPr>
          <p:nvPr/>
        </p:nvPicPr>
        <p:blipFill>
          <a:blip r:embed="rId3"/>
          <a:stretch>
            <a:fillRect/>
          </a:stretch>
        </p:blipFill>
        <p:spPr>
          <a:xfrm>
            <a:off x="10297732" y="6130212"/>
            <a:ext cx="1751885" cy="607227"/>
          </a:xfrm>
          <a:prstGeom prst="rect">
            <a:avLst/>
          </a:prstGeom>
        </p:spPr>
      </p:pic>
    </p:spTree>
    <p:extLst>
      <p:ext uri="{BB962C8B-B14F-4D97-AF65-F5344CB8AC3E}">
        <p14:creationId xmlns:p14="http://schemas.microsoft.com/office/powerpoint/2010/main" val="3017556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descr="Graph of new undergraduate enrollments (new freshman and transfers) between 2012-2022&#10;"/>
          <p:cNvGraphicFramePr>
            <a:graphicFrameLocks/>
          </p:cNvGraphicFramePr>
          <p:nvPr>
            <p:extLst>
              <p:ext uri="{D42A27DB-BD31-4B8C-83A1-F6EECF244321}">
                <p14:modId xmlns:p14="http://schemas.microsoft.com/office/powerpoint/2010/main" val="1327460980"/>
              </p:ext>
            </p:extLst>
          </p:nvPr>
        </p:nvGraphicFramePr>
        <p:xfrm>
          <a:off x="1332479" y="531846"/>
          <a:ext cx="9527042" cy="5632579"/>
        </p:xfrm>
        <a:graphic>
          <a:graphicData uri="http://schemas.openxmlformats.org/drawingml/2006/chart">
            <c:chart xmlns:c="http://schemas.openxmlformats.org/drawingml/2006/chart" xmlns:r="http://schemas.openxmlformats.org/officeDocument/2006/relationships" r:id="rId3"/>
          </a:graphicData>
        </a:graphic>
      </p:graphicFrame>
      <p:pic>
        <p:nvPicPr>
          <p:cNvPr id="2" name="Picture 1" descr="SUNY Oswego Logo">
            <a:extLst>
              <a:ext uri="{FF2B5EF4-FFF2-40B4-BE49-F238E27FC236}">
                <a16:creationId xmlns:a16="http://schemas.microsoft.com/office/drawing/2014/main" id="{A3761ED5-DF46-EE60-D290-59B6A5250BC3}"/>
              </a:ext>
            </a:extLst>
          </p:cNvPr>
          <p:cNvPicPr>
            <a:picLocks noChangeAspect="1"/>
          </p:cNvPicPr>
          <p:nvPr/>
        </p:nvPicPr>
        <p:blipFill>
          <a:blip r:embed="rId4"/>
          <a:stretch>
            <a:fillRect/>
          </a:stretch>
        </p:blipFill>
        <p:spPr>
          <a:xfrm>
            <a:off x="10030408" y="6164425"/>
            <a:ext cx="1919066" cy="665174"/>
          </a:xfrm>
          <a:prstGeom prst="rect">
            <a:avLst/>
          </a:prstGeom>
        </p:spPr>
      </p:pic>
    </p:spTree>
    <p:extLst>
      <p:ext uri="{BB962C8B-B14F-4D97-AF65-F5344CB8AC3E}">
        <p14:creationId xmlns:p14="http://schemas.microsoft.com/office/powerpoint/2010/main" val="2161536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DEDBD1-5F18-0F56-41D8-AE5016FD82DC}"/>
              </a:ext>
            </a:extLst>
          </p:cNvPr>
          <p:cNvSpPr>
            <a:spLocks noGrp="1"/>
          </p:cNvSpPr>
          <p:nvPr>
            <p:ph type="title"/>
          </p:nvPr>
        </p:nvSpPr>
        <p:spPr>
          <a:xfrm>
            <a:off x="2231136" y="964692"/>
            <a:ext cx="7729728" cy="891268"/>
          </a:xfrm>
        </p:spPr>
        <p:txBody>
          <a:bodyPr>
            <a:normAutofit/>
          </a:bodyPr>
          <a:lstStyle/>
          <a:p>
            <a:r>
              <a:rPr lang="en-US" dirty="0"/>
              <a:t>Online program growth</a:t>
            </a:r>
          </a:p>
        </p:txBody>
      </p:sp>
      <p:graphicFrame>
        <p:nvGraphicFramePr>
          <p:cNvPr id="7" name="Content Placeholder 6" descr="Graph of growth of online program manors">
            <a:extLst>
              <a:ext uri="{FF2B5EF4-FFF2-40B4-BE49-F238E27FC236}">
                <a16:creationId xmlns:a16="http://schemas.microsoft.com/office/drawing/2014/main" id="{03F8F407-49CF-43D9-BB9E-471FCD04E47E}"/>
              </a:ext>
            </a:extLst>
          </p:cNvPr>
          <p:cNvGraphicFramePr>
            <a:graphicFrameLocks noGrp="1"/>
          </p:cNvGraphicFramePr>
          <p:nvPr>
            <p:ph sz="half" idx="1"/>
            <p:extLst>
              <p:ext uri="{D42A27DB-BD31-4B8C-83A1-F6EECF244321}">
                <p14:modId xmlns:p14="http://schemas.microsoft.com/office/powerpoint/2010/main" val="1481480409"/>
              </p:ext>
            </p:extLst>
          </p:nvPr>
        </p:nvGraphicFramePr>
        <p:xfrm>
          <a:off x="1481562" y="2068057"/>
          <a:ext cx="4271963" cy="31019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7" descr="Bar chart of undergrad and graduate online programs growth b/t 2018-2022">
            <a:extLst>
              <a:ext uri="{FF2B5EF4-FFF2-40B4-BE49-F238E27FC236}">
                <a16:creationId xmlns:a16="http://schemas.microsoft.com/office/drawing/2014/main" id="{E8A7C17C-B1E3-15FA-5256-04666CA997DA}"/>
              </a:ext>
            </a:extLst>
          </p:cNvPr>
          <p:cNvGraphicFramePr>
            <a:graphicFrameLocks noGrp="1"/>
          </p:cNvGraphicFramePr>
          <p:nvPr>
            <p:ph sz="half" idx="2"/>
            <p:extLst>
              <p:ext uri="{D42A27DB-BD31-4B8C-83A1-F6EECF244321}">
                <p14:modId xmlns:p14="http://schemas.microsoft.com/office/powerpoint/2010/main" val="3921416103"/>
              </p:ext>
            </p:extLst>
          </p:nvPr>
        </p:nvGraphicFramePr>
        <p:xfrm>
          <a:off x="6438477" y="2054633"/>
          <a:ext cx="4270375" cy="341366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0DFB1C55-DE68-4459-E1FF-09519DAA9A99}"/>
              </a:ext>
            </a:extLst>
          </p:cNvPr>
          <p:cNvSpPr txBox="1"/>
          <p:nvPr/>
        </p:nvSpPr>
        <p:spPr>
          <a:xfrm>
            <a:off x="923453" y="5368705"/>
            <a:ext cx="10601608" cy="923330"/>
          </a:xfrm>
          <a:prstGeom prst="rect">
            <a:avLst/>
          </a:prstGeom>
          <a:noFill/>
        </p:spPr>
        <p:txBody>
          <a:bodyPr wrap="square" rtlCol="0">
            <a:spAutoFit/>
          </a:bodyPr>
          <a:lstStyle/>
          <a:p>
            <a:r>
              <a:rPr lang="en-US" dirty="0"/>
              <a:t>Truly moving into new service markets -- older and more part-time: 45% of undergraduates aged 26 or older are in on-line programs, compared to only 3% of younger undergraduates.  Similarly, 26% of undergraduates attending part-time are in on-line programs, compared to only 4% of full-time undergraduates.</a:t>
            </a:r>
          </a:p>
        </p:txBody>
      </p:sp>
      <p:pic>
        <p:nvPicPr>
          <p:cNvPr id="2" name="Picture 1" descr="SUNY Oswego Logo">
            <a:extLst>
              <a:ext uri="{FF2B5EF4-FFF2-40B4-BE49-F238E27FC236}">
                <a16:creationId xmlns:a16="http://schemas.microsoft.com/office/drawing/2014/main" id="{A59D598A-2898-735D-D463-E74D58AFBFB6}"/>
              </a:ext>
            </a:extLst>
          </p:cNvPr>
          <p:cNvPicPr>
            <a:picLocks noChangeAspect="1"/>
          </p:cNvPicPr>
          <p:nvPr/>
        </p:nvPicPr>
        <p:blipFill>
          <a:blip r:embed="rId4"/>
          <a:stretch>
            <a:fillRect/>
          </a:stretch>
        </p:blipFill>
        <p:spPr>
          <a:xfrm>
            <a:off x="10245012" y="6180759"/>
            <a:ext cx="1788438" cy="619897"/>
          </a:xfrm>
          <a:prstGeom prst="rect">
            <a:avLst/>
          </a:prstGeom>
        </p:spPr>
      </p:pic>
    </p:spTree>
    <p:extLst>
      <p:ext uri="{BB962C8B-B14F-4D97-AF65-F5344CB8AC3E}">
        <p14:creationId xmlns:p14="http://schemas.microsoft.com/office/powerpoint/2010/main" val="2776014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4AA13-FFFE-16B0-169A-983448940877}"/>
              </a:ext>
            </a:extLst>
          </p:cNvPr>
          <p:cNvSpPr>
            <a:spLocks noGrp="1"/>
          </p:cNvSpPr>
          <p:nvPr>
            <p:ph type="title"/>
          </p:nvPr>
        </p:nvSpPr>
        <p:spPr>
          <a:xfrm>
            <a:off x="2231136" y="427577"/>
            <a:ext cx="7729728" cy="690396"/>
          </a:xfrm>
        </p:spPr>
        <p:txBody>
          <a:bodyPr>
            <a:normAutofit fontScale="90000"/>
          </a:bodyPr>
          <a:lstStyle/>
          <a:p>
            <a:r>
              <a:rPr lang="en-US" dirty="0"/>
              <a:t>Retention contributes</a:t>
            </a:r>
          </a:p>
        </p:txBody>
      </p:sp>
      <p:graphicFrame>
        <p:nvGraphicFramePr>
          <p:cNvPr id="5" name="Chart 4" descr="Full time freshman retention rate from 2010 to 2012">
            <a:extLst>
              <a:ext uri="{FF2B5EF4-FFF2-40B4-BE49-F238E27FC236}">
                <a16:creationId xmlns:a16="http://schemas.microsoft.com/office/drawing/2014/main" id="{58BC964E-A365-BAE4-82F1-6138642858C3}"/>
              </a:ext>
            </a:extLst>
          </p:cNvPr>
          <p:cNvGraphicFramePr>
            <a:graphicFrameLocks/>
          </p:cNvGraphicFramePr>
          <p:nvPr>
            <p:extLst>
              <p:ext uri="{D42A27DB-BD31-4B8C-83A1-F6EECF244321}">
                <p14:modId xmlns:p14="http://schemas.microsoft.com/office/powerpoint/2010/main" val="1366419051"/>
              </p:ext>
            </p:extLst>
          </p:nvPr>
        </p:nvGraphicFramePr>
        <p:xfrm>
          <a:off x="660400" y="1268031"/>
          <a:ext cx="4572000" cy="27400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descr="Retention of full time transfers into second year from 2010-2022">
            <a:extLst>
              <a:ext uri="{FF2B5EF4-FFF2-40B4-BE49-F238E27FC236}">
                <a16:creationId xmlns:a16="http://schemas.microsoft.com/office/drawing/2014/main" id="{6DFC0974-C07F-4CD0-ADC0-4A1AF37D8BE1}"/>
              </a:ext>
            </a:extLst>
          </p:cNvPr>
          <p:cNvGraphicFramePr>
            <a:graphicFrameLocks/>
          </p:cNvGraphicFramePr>
          <p:nvPr>
            <p:extLst>
              <p:ext uri="{D42A27DB-BD31-4B8C-83A1-F6EECF244321}">
                <p14:modId xmlns:p14="http://schemas.microsoft.com/office/powerpoint/2010/main" val="2740125842"/>
              </p:ext>
            </p:extLst>
          </p:nvPr>
        </p:nvGraphicFramePr>
        <p:xfrm>
          <a:off x="660400" y="4008056"/>
          <a:ext cx="4572000" cy="2740025"/>
        </p:xfrm>
        <a:graphic>
          <a:graphicData uri="http://schemas.openxmlformats.org/drawingml/2006/chart">
            <c:chart xmlns:c="http://schemas.openxmlformats.org/drawingml/2006/chart" xmlns:r="http://schemas.openxmlformats.org/officeDocument/2006/relationships" r:id="rId4"/>
          </a:graphicData>
        </a:graphic>
      </p:graphicFrame>
      <p:pic>
        <p:nvPicPr>
          <p:cNvPr id="11" name="Picture 10" descr="Retention rates by certain programs/departments">
            <a:extLst>
              <a:ext uri="{FF2B5EF4-FFF2-40B4-BE49-F238E27FC236}">
                <a16:creationId xmlns:a16="http://schemas.microsoft.com/office/drawing/2014/main" id="{8C334B47-AA38-2553-F339-4C72E5E0E5E6}"/>
              </a:ext>
            </a:extLst>
          </p:cNvPr>
          <p:cNvPicPr>
            <a:picLocks noChangeAspect="1"/>
          </p:cNvPicPr>
          <p:nvPr/>
        </p:nvPicPr>
        <p:blipFill>
          <a:blip r:embed="rId5"/>
          <a:stretch>
            <a:fillRect/>
          </a:stretch>
        </p:blipFill>
        <p:spPr>
          <a:xfrm>
            <a:off x="5657244" y="1268031"/>
            <a:ext cx="4606430" cy="5305489"/>
          </a:xfrm>
          <a:prstGeom prst="rect">
            <a:avLst/>
          </a:prstGeom>
        </p:spPr>
      </p:pic>
      <p:pic>
        <p:nvPicPr>
          <p:cNvPr id="3" name="Picture 2" descr="SUNY Oswego logo">
            <a:extLst>
              <a:ext uri="{FF2B5EF4-FFF2-40B4-BE49-F238E27FC236}">
                <a16:creationId xmlns:a16="http://schemas.microsoft.com/office/drawing/2014/main" id="{3058CED1-AB18-3270-A0A1-C54FAE257E1E}"/>
              </a:ext>
            </a:extLst>
          </p:cNvPr>
          <p:cNvPicPr>
            <a:picLocks noChangeAspect="1"/>
          </p:cNvPicPr>
          <p:nvPr/>
        </p:nvPicPr>
        <p:blipFill>
          <a:blip r:embed="rId6"/>
          <a:stretch>
            <a:fillRect/>
          </a:stretch>
        </p:blipFill>
        <p:spPr>
          <a:xfrm>
            <a:off x="10263674" y="6115248"/>
            <a:ext cx="1825760" cy="632833"/>
          </a:xfrm>
          <a:prstGeom prst="rect">
            <a:avLst/>
          </a:prstGeom>
        </p:spPr>
      </p:pic>
    </p:spTree>
    <p:extLst>
      <p:ext uri="{BB962C8B-B14F-4D97-AF65-F5344CB8AC3E}">
        <p14:creationId xmlns:p14="http://schemas.microsoft.com/office/powerpoint/2010/main" val="3953284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1F480-2E42-B27F-B7AD-3FF4BC568768}"/>
              </a:ext>
            </a:extLst>
          </p:cNvPr>
          <p:cNvSpPr>
            <a:spLocks noGrp="1"/>
          </p:cNvSpPr>
          <p:nvPr>
            <p:ph type="title"/>
          </p:nvPr>
        </p:nvSpPr>
        <p:spPr>
          <a:xfrm>
            <a:off x="2231136" y="456692"/>
            <a:ext cx="7729728" cy="813308"/>
          </a:xfrm>
        </p:spPr>
        <p:txBody>
          <a:bodyPr/>
          <a:lstStyle/>
          <a:p>
            <a:r>
              <a:rPr lang="en-US" dirty="0"/>
              <a:t>Retention, continued</a:t>
            </a:r>
          </a:p>
        </p:txBody>
      </p:sp>
      <p:graphicFrame>
        <p:nvGraphicFramePr>
          <p:cNvPr id="3" name="Table 2">
            <a:extLst>
              <a:ext uri="{FF2B5EF4-FFF2-40B4-BE49-F238E27FC236}">
                <a16:creationId xmlns:a16="http://schemas.microsoft.com/office/drawing/2014/main" id="{1A826FBA-C55F-529E-7785-9C0F3C0DCB70}"/>
              </a:ext>
            </a:extLst>
          </p:cNvPr>
          <p:cNvGraphicFramePr>
            <a:graphicFrameLocks noGrp="1"/>
          </p:cNvGraphicFramePr>
          <p:nvPr>
            <p:extLst>
              <p:ext uri="{D42A27DB-BD31-4B8C-83A1-F6EECF244321}">
                <p14:modId xmlns:p14="http://schemas.microsoft.com/office/powerpoint/2010/main" val="1352116225"/>
              </p:ext>
            </p:extLst>
          </p:nvPr>
        </p:nvGraphicFramePr>
        <p:xfrm>
          <a:off x="276727" y="1359567"/>
          <a:ext cx="8920855" cy="5041741"/>
        </p:xfrm>
        <a:graphic>
          <a:graphicData uri="http://schemas.openxmlformats.org/drawingml/2006/table">
            <a:tbl>
              <a:tblPr>
                <a:tableStyleId>{5C22544A-7EE6-4342-B048-85BDC9FD1C3A}</a:tableStyleId>
              </a:tblPr>
              <a:tblGrid>
                <a:gridCol w="2344247">
                  <a:extLst>
                    <a:ext uri="{9D8B030D-6E8A-4147-A177-3AD203B41FA5}">
                      <a16:colId xmlns:a16="http://schemas.microsoft.com/office/drawing/2014/main" val="3771016584"/>
                    </a:ext>
                  </a:extLst>
                </a:gridCol>
                <a:gridCol w="1104732">
                  <a:extLst>
                    <a:ext uri="{9D8B030D-6E8A-4147-A177-3AD203B41FA5}">
                      <a16:colId xmlns:a16="http://schemas.microsoft.com/office/drawing/2014/main" val="121472606"/>
                    </a:ext>
                  </a:extLst>
                </a:gridCol>
                <a:gridCol w="1104732">
                  <a:extLst>
                    <a:ext uri="{9D8B030D-6E8A-4147-A177-3AD203B41FA5}">
                      <a16:colId xmlns:a16="http://schemas.microsoft.com/office/drawing/2014/main" val="1247877945"/>
                    </a:ext>
                  </a:extLst>
                </a:gridCol>
                <a:gridCol w="1104732">
                  <a:extLst>
                    <a:ext uri="{9D8B030D-6E8A-4147-A177-3AD203B41FA5}">
                      <a16:colId xmlns:a16="http://schemas.microsoft.com/office/drawing/2014/main" val="3424402737"/>
                    </a:ext>
                  </a:extLst>
                </a:gridCol>
                <a:gridCol w="1104732">
                  <a:extLst>
                    <a:ext uri="{9D8B030D-6E8A-4147-A177-3AD203B41FA5}">
                      <a16:colId xmlns:a16="http://schemas.microsoft.com/office/drawing/2014/main" val="226444272"/>
                    </a:ext>
                  </a:extLst>
                </a:gridCol>
                <a:gridCol w="1104732">
                  <a:extLst>
                    <a:ext uri="{9D8B030D-6E8A-4147-A177-3AD203B41FA5}">
                      <a16:colId xmlns:a16="http://schemas.microsoft.com/office/drawing/2014/main" val="660681992"/>
                    </a:ext>
                  </a:extLst>
                </a:gridCol>
                <a:gridCol w="1052948">
                  <a:extLst>
                    <a:ext uri="{9D8B030D-6E8A-4147-A177-3AD203B41FA5}">
                      <a16:colId xmlns:a16="http://schemas.microsoft.com/office/drawing/2014/main" val="2468071964"/>
                    </a:ext>
                  </a:extLst>
                </a:gridCol>
              </a:tblGrid>
              <a:tr h="1186292">
                <a:tc>
                  <a:txBody>
                    <a:bodyPr/>
                    <a:lstStyle/>
                    <a:p>
                      <a:pPr algn="l" fontAlgn="b"/>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Cohorts 2020 and 2021</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Retained in Same Major</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Retained in Same Department or School</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Switched Fields</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Not Retained</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Retained</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5492169"/>
                  </a:ext>
                </a:extLst>
              </a:tr>
              <a:tr h="296573">
                <a:tc>
                  <a:txBody>
                    <a:bodyPr/>
                    <a:lstStyle/>
                    <a:p>
                      <a:pPr algn="l" fontAlgn="b"/>
                      <a:r>
                        <a:rPr lang="en-US" sz="1400" u="none" strike="noStrike" dirty="0">
                          <a:effectLst/>
                        </a:rPr>
                        <a:t>Technology Dept</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72</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74%</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3%</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4%</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19%</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81%</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6933099"/>
                  </a:ext>
                </a:extLst>
              </a:tr>
              <a:tr h="296573">
                <a:tc>
                  <a:txBody>
                    <a:bodyPr/>
                    <a:lstStyle/>
                    <a:p>
                      <a:pPr algn="l" fontAlgn="b"/>
                      <a:r>
                        <a:rPr lang="en-US" sz="1400" u="none" strike="noStrike" dirty="0">
                          <a:effectLst/>
                        </a:rPr>
                        <a:t>Communication Studies</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175</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67%</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21%</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79%</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31429320"/>
                  </a:ext>
                </a:extLst>
              </a:tr>
              <a:tr h="296573">
                <a:tc>
                  <a:txBody>
                    <a:bodyPr/>
                    <a:lstStyle/>
                    <a:p>
                      <a:pPr algn="l" fontAlgn="b"/>
                      <a:r>
                        <a:rPr lang="en-US" sz="1400" u="none" strike="noStrike">
                          <a:effectLst/>
                        </a:rPr>
                        <a:t>Cinema &amp; Screen Studies</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52</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58%</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21%</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21%</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79%</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4074558"/>
                  </a:ext>
                </a:extLst>
              </a:tr>
              <a:tr h="296573">
                <a:tc>
                  <a:txBody>
                    <a:bodyPr/>
                    <a:lstStyle/>
                    <a:p>
                      <a:pPr algn="l" fontAlgn="b"/>
                      <a:r>
                        <a:rPr lang="en-US" sz="1400" u="none" strike="noStrike">
                          <a:effectLst/>
                        </a:rPr>
                        <a:t>School of Business</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425</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61%</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8%</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24%</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76%</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3761931"/>
                  </a:ext>
                </a:extLst>
              </a:tr>
              <a:tr h="296573">
                <a:tc>
                  <a:txBody>
                    <a:bodyPr/>
                    <a:lstStyle/>
                    <a:p>
                      <a:pPr algn="l" fontAlgn="b"/>
                      <a:r>
                        <a:rPr lang="en-US" sz="1400" u="none" strike="noStrike">
                          <a:effectLst/>
                        </a:rPr>
                        <a:t>Art Dept</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92</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52%</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23%</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24%</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76%</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7604803"/>
                  </a:ext>
                </a:extLst>
              </a:tr>
              <a:tr h="296573">
                <a:tc>
                  <a:txBody>
                    <a:bodyPr/>
                    <a:lstStyle/>
                    <a:p>
                      <a:pPr algn="l" fontAlgn="b"/>
                      <a:r>
                        <a:rPr lang="en-US" sz="1400" u="none" strike="noStrike">
                          <a:effectLst/>
                        </a:rPr>
                        <a:t>All with under 50 in cohorts</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449</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62%</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11%</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25%</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75%</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6337368"/>
                  </a:ext>
                </a:extLst>
              </a:tr>
              <a:tr h="296573">
                <a:tc>
                  <a:txBody>
                    <a:bodyPr/>
                    <a:lstStyle/>
                    <a:p>
                      <a:pPr algn="l" fontAlgn="b"/>
                      <a:r>
                        <a:rPr lang="en-US" sz="1400" u="none" strike="noStrike">
                          <a:effectLst/>
                        </a:rPr>
                        <a:t>Education Programs</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263</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54%</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11%</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10%</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25%</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75%</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3269593"/>
                  </a:ext>
                </a:extLst>
              </a:tr>
              <a:tr h="296573">
                <a:tc>
                  <a:txBody>
                    <a:bodyPr/>
                    <a:lstStyle/>
                    <a:p>
                      <a:pPr algn="l" fontAlgn="b"/>
                      <a:r>
                        <a:rPr lang="en-US" sz="1400" u="none" strike="noStrike">
                          <a:effectLst/>
                        </a:rPr>
                        <a:t>Psychology</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204</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58%</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12%</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28%</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72%</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4831418"/>
                  </a:ext>
                </a:extLst>
              </a:tr>
              <a:tr h="296573">
                <a:tc>
                  <a:txBody>
                    <a:bodyPr/>
                    <a:lstStyle/>
                    <a:p>
                      <a:pPr algn="l" fontAlgn="b"/>
                      <a:r>
                        <a:rPr lang="en-US" sz="1400" u="none" strike="noStrike">
                          <a:effectLst/>
                        </a:rPr>
                        <a:t>Computer Science Dept</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109</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44%</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18%</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30%</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70%</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5449384"/>
                  </a:ext>
                </a:extLst>
              </a:tr>
              <a:tr h="296573">
                <a:tc>
                  <a:txBody>
                    <a:bodyPr/>
                    <a:lstStyle/>
                    <a:p>
                      <a:pPr algn="l" fontAlgn="b"/>
                      <a:r>
                        <a:rPr lang="en-US" sz="1400" u="none" strike="noStrike">
                          <a:effectLst/>
                        </a:rPr>
                        <a:t>Biology Dept</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261</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47%</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18%</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33%</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67%</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1904887"/>
                  </a:ext>
                </a:extLst>
              </a:tr>
              <a:tr h="296573">
                <a:tc>
                  <a:txBody>
                    <a:bodyPr/>
                    <a:lstStyle/>
                    <a:p>
                      <a:pPr algn="l" fontAlgn="b"/>
                      <a:r>
                        <a:rPr lang="en-US" sz="1400" u="none" strike="noStrike">
                          <a:effectLst/>
                        </a:rPr>
                        <a:t>Undeclared</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224</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16%</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51%</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33%</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67%</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3910046"/>
                  </a:ext>
                </a:extLst>
              </a:tr>
              <a:tr h="296573">
                <a:tc>
                  <a:txBody>
                    <a:bodyPr/>
                    <a:lstStyle/>
                    <a:p>
                      <a:pPr algn="l" fontAlgn="b"/>
                      <a:r>
                        <a:rPr lang="en-US" sz="1400" u="none" strike="noStrike">
                          <a:effectLst/>
                        </a:rPr>
                        <a:t>Criminal Justice</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107</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52%</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9%</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38%</a:t>
                      </a:r>
                      <a:endParaRPr lang="en-US" sz="1400" b="0" i="0" u="none" strike="noStrike">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62%</a:t>
                      </a:r>
                      <a:endParaRPr lang="en-US" sz="1400" b="0"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6304241"/>
                  </a:ext>
                </a:extLst>
              </a:tr>
              <a:tr h="296573">
                <a:tc>
                  <a:txBody>
                    <a:bodyPr/>
                    <a:lstStyle/>
                    <a:p>
                      <a:pPr algn="l" fontAlgn="b"/>
                      <a:r>
                        <a:rPr lang="en-US" sz="1600" u="none" strike="noStrike" dirty="0">
                          <a:effectLst/>
                        </a:rPr>
                        <a:t>Total 2020 and 2021</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2433</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54%</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5%</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14%</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27%</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73%</a:t>
                      </a:r>
                      <a:endParaRPr lang="en-US" sz="1600" b="1" i="0" u="none" strike="noStrike" dirty="0">
                        <a:solidFill>
                          <a:srgbClr val="000000"/>
                        </a:solidFill>
                        <a:effectLst/>
                        <a:latin typeface="Calibri" panose="020F0502020204030204" pitchFamily="34" charset="0"/>
                      </a:endParaRPr>
                    </a:p>
                  </a:txBody>
                  <a:tcPr marL="6292" marR="6292" marT="629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6640966"/>
                  </a:ext>
                </a:extLst>
              </a:tr>
            </a:tbl>
          </a:graphicData>
        </a:graphic>
      </p:graphicFrame>
      <p:sp>
        <p:nvSpPr>
          <p:cNvPr id="4" name="TextBox 3">
            <a:extLst>
              <a:ext uri="{FF2B5EF4-FFF2-40B4-BE49-F238E27FC236}">
                <a16:creationId xmlns:a16="http://schemas.microsoft.com/office/drawing/2014/main" id="{1622A689-279F-5897-AA02-E09283E1B311}"/>
              </a:ext>
            </a:extLst>
          </p:cNvPr>
          <p:cNvSpPr txBox="1"/>
          <p:nvPr/>
        </p:nvSpPr>
        <p:spPr>
          <a:xfrm>
            <a:off x="9541042" y="1479780"/>
            <a:ext cx="2374231" cy="4801314"/>
          </a:xfrm>
          <a:prstGeom prst="rect">
            <a:avLst/>
          </a:prstGeom>
          <a:noFill/>
        </p:spPr>
        <p:txBody>
          <a:bodyPr wrap="square" rtlCol="0">
            <a:spAutoFit/>
          </a:bodyPr>
          <a:lstStyle/>
          <a:p>
            <a:r>
              <a:rPr lang="en-US" dirty="0"/>
              <a:t>Statistical predictions of retention show that the primary factor is students’ grades, followed by some demographic variables (gender, minority background).  Once those things are held in check, field of study does not predict retention.  Areas with low retention rates have low rates because their students have low grades… statistically speaking.</a:t>
            </a:r>
          </a:p>
        </p:txBody>
      </p:sp>
      <p:pic>
        <p:nvPicPr>
          <p:cNvPr id="5" name="Picture 4" descr="SUNY Oswego logo">
            <a:extLst>
              <a:ext uri="{FF2B5EF4-FFF2-40B4-BE49-F238E27FC236}">
                <a16:creationId xmlns:a16="http://schemas.microsoft.com/office/drawing/2014/main" id="{BC1438C4-05CF-63CD-0720-21CFC010D2BD}"/>
              </a:ext>
            </a:extLst>
          </p:cNvPr>
          <p:cNvPicPr>
            <a:picLocks noChangeAspect="1"/>
          </p:cNvPicPr>
          <p:nvPr/>
        </p:nvPicPr>
        <p:blipFill>
          <a:blip r:embed="rId3"/>
          <a:stretch>
            <a:fillRect/>
          </a:stretch>
        </p:blipFill>
        <p:spPr>
          <a:xfrm>
            <a:off x="10161036" y="6218699"/>
            <a:ext cx="1844422" cy="639301"/>
          </a:xfrm>
          <a:prstGeom prst="rect">
            <a:avLst/>
          </a:prstGeom>
        </p:spPr>
      </p:pic>
    </p:spTree>
    <p:extLst>
      <p:ext uri="{BB962C8B-B14F-4D97-AF65-F5344CB8AC3E}">
        <p14:creationId xmlns:p14="http://schemas.microsoft.com/office/powerpoint/2010/main" val="1455865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descr="Fall continuing enrollments from 2012 to 2023"/>
          <p:cNvGraphicFramePr>
            <a:graphicFrameLocks/>
          </p:cNvGraphicFramePr>
          <p:nvPr>
            <p:extLst>
              <p:ext uri="{D42A27DB-BD31-4B8C-83A1-F6EECF244321}">
                <p14:modId xmlns:p14="http://schemas.microsoft.com/office/powerpoint/2010/main" val="3563716479"/>
              </p:ext>
            </p:extLst>
          </p:nvPr>
        </p:nvGraphicFramePr>
        <p:xfrm>
          <a:off x="744212" y="503853"/>
          <a:ext cx="6570988" cy="5626359"/>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descr="Regression table of model of enrollments"/>
          <p:cNvPicPr>
            <a:picLocks noChangeAspect="1"/>
          </p:cNvPicPr>
          <p:nvPr/>
        </p:nvPicPr>
        <p:blipFill>
          <a:blip r:embed="rId3"/>
          <a:stretch>
            <a:fillRect/>
          </a:stretch>
        </p:blipFill>
        <p:spPr>
          <a:xfrm>
            <a:off x="7423474" y="590549"/>
            <a:ext cx="4324350" cy="2381250"/>
          </a:xfrm>
          <a:prstGeom prst="rect">
            <a:avLst/>
          </a:prstGeom>
        </p:spPr>
      </p:pic>
      <p:pic>
        <p:nvPicPr>
          <p:cNvPr id="6" name="Picture 5" descr="2023 Projected enrollments"/>
          <p:cNvPicPr>
            <a:picLocks noChangeAspect="1"/>
          </p:cNvPicPr>
          <p:nvPr/>
        </p:nvPicPr>
        <p:blipFill>
          <a:blip r:embed="rId4"/>
          <a:stretch>
            <a:fillRect/>
          </a:stretch>
        </p:blipFill>
        <p:spPr>
          <a:xfrm>
            <a:off x="7423474" y="3549325"/>
            <a:ext cx="4462927" cy="2282307"/>
          </a:xfrm>
          <a:prstGeom prst="rect">
            <a:avLst/>
          </a:prstGeom>
        </p:spPr>
      </p:pic>
      <p:pic>
        <p:nvPicPr>
          <p:cNvPr id="3" name="Picture 2" descr="SUNY Oswego Logo&#10;">
            <a:extLst>
              <a:ext uri="{FF2B5EF4-FFF2-40B4-BE49-F238E27FC236}">
                <a16:creationId xmlns:a16="http://schemas.microsoft.com/office/drawing/2014/main" id="{BD08F464-41BB-224F-77C5-D05E1B9A6C56}"/>
              </a:ext>
            </a:extLst>
          </p:cNvPr>
          <p:cNvPicPr>
            <a:picLocks noChangeAspect="1"/>
          </p:cNvPicPr>
          <p:nvPr/>
        </p:nvPicPr>
        <p:blipFill>
          <a:blip r:embed="rId5"/>
          <a:stretch>
            <a:fillRect/>
          </a:stretch>
        </p:blipFill>
        <p:spPr>
          <a:xfrm>
            <a:off x="9892690" y="6063634"/>
            <a:ext cx="1993711" cy="691047"/>
          </a:xfrm>
          <a:prstGeom prst="rect">
            <a:avLst/>
          </a:prstGeom>
        </p:spPr>
      </p:pic>
    </p:spTree>
    <p:extLst>
      <p:ext uri="{BB962C8B-B14F-4D97-AF65-F5344CB8AC3E}">
        <p14:creationId xmlns:p14="http://schemas.microsoft.com/office/powerpoint/2010/main" val="18919753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1640</TotalTime>
  <Words>1218</Words>
  <Application>Microsoft Office PowerPoint</Application>
  <PresentationFormat>Widescreen</PresentationFormat>
  <Paragraphs>260</Paragraphs>
  <Slides>17</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Gill Sans MT</vt:lpstr>
      <vt:lpstr>Parcel</vt:lpstr>
      <vt:lpstr>Academic Affairs 2022-23  Critical metrics and activities</vt:lpstr>
      <vt:lpstr>Agenda</vt:lpstr>
      <vt:lpstr>PowerPoint Presentation</vt:lpstr>
      <vt:lpstr>PowerPoint Presentation</vt:lpstr>
      <vt:lpstr>PowerPoint Presentation</vt:lpstr>
      <vt:lpstr>Online program growth</vt:lpstr>
      <vt:lpstr>Retention contributes</vt:lpstr>
      <vt:lpstr>Retention, continued</vt:lpstr>
      <vt:lpstr>PowerPoint Presentation</vt:lpstr>
      <vt:lpstr>Five year plan outline</vt:lpstr>
      <vt:lpstr>New Fall 2023 Undergraduate Update</vt:lpstr>
      <vt:lpstr>Student Success Equity Intensive S S E I</vt:lpstr>
      <vt:lpstr>Belongingness</vt:lpstr>
      <vt:lpstr>Financial stress/stability</vt:lpstr>
      <vt:lpstr>Credit completion</vt:lpstr>
      <vt:lpstr>Credit completion, Belongingness, and degree attainment is the domain of the faculty</vt:lpstr>
      <vt:lpstr>Activities &amp; events</vt:lpstr>
    </vt:vector>
  </TitlesOfParts>
  <Company>State University of New York at Oswego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Affairs 2022-23  Critical metrics and activities</dc:title>
  <dc:creator>Windows User</dc:creator>
  <cp:lastModifiedBy>Scott Furlong</cp:lastModifiedBy>
  <cp:revision>50</cp:revision>
  <dcterms:created xsi:type="dcterms:W3CDTF">2023-04-04T17:31:08Z</dcterms:created>
  <dcterms:modified xsi:type="dcterms:W3CDTF">2023-04-17T12:17:29Z</dcterms:modified>
</cp:coreProperties>
</file>